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3" r:id="rId7"/>
    <p:sldId id="259" r:id="rId8"/>
    <p:sldId id="264" r:id="rId9"/>
    <p:sldId id="269" r:id="rId10"/>
    <p:sldId id="260" r:id="rId11"/>
    <p:sldId id="273" r:id="rId12"/>
    <p:sldId id="265" r:id="rId13"/>
    <p:sldId id="272" r:id="rId14"/>
    <p:sldId id="261" r:id="rId15"/>
    <p:sldId id="271" r:id="rId16"/>
    <p:sldId id="27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10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941" y="1847248"/>
            <a:ext cx="11797047" cy="3843866"/>
          </a:xfrm>
        </p:spPr>
        <p:txBody>
          <a:bodyPr>
            <a:normAutofit/>
          </a:bodyPr>
          <a:lstStyle/>
          <a:p>
            <a:pPr algn="ctr"/>
            <a:r>
              <a:rPr lang="es-ES" sz="4400" dirty="0">
                <a:latin typeface="Arial" panose="020B0604020202020204" pitchFamily="34" charset="0"/>
              </a:rPr>
              <a:t>XI DUATLÓN-CROSS “VILLA DE HERENCIA” 2024</a:t>
            </a:r>
            <a:br>
              <a:rPr lang="es-ES" sz="4400" dirty="0"/>
            </a:b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468" y="0"/>
            <a:ext cx="8534400" cy="1507067"/>
          </a:xfrm>
        </p:spPr>
        <p:txBody>
          <a:bodyPr/>
          <a:lstStyle/>
          <a:p>
            <a:r>
              <a:rPr lang="es-ES" dirty="0"/>
              <a:t>2º segmento de ciclismo </a:t>
            </a:r>
            <a:r>
              <a:rPr lang="es-ES" dirty="0" err="1"/>
              <a:t>btt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8" name="Marcador de contenido 7" descr="Icono&#10;&#10;Descripción generada automáticamente">
            <a:extLst>
              <a:ext uri="{FF2B5EF4-FFF2-40B4-BE49-F238E27FC236}">
                <a16:creationId xmlns:a16="http://schemas.microsoft.com/office/drawing/2014/main" id="{ED9F7043-D1A1-0B1D-A461-187D4ABF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5279" y="169446"/>
            <a:ext cx="1337621" cy="1337621"/>
          </a:xfr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E2CB61BB-A82C-961E-BB06-E131CC40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285875"/>
            <a:ext cx="8229600" cy="52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9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B18ACE-A2D7-9872-14D1-56BFAD2A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4" name="Imagen 3" descr="Imagen que contiene exterior, pasto, pequeño, tablero&#10;&#10;Descripción generada automáticamente">
            <a:extLst>
              <a:ext uri="{FF2B5EF4-FFF2-40B4-BE49-F238E27FC236}">
                <a16:creationId xmlns:a16="http://schemas.microsoft.com/office/drawing/2014/main" id="{C43AEF49-1572-9556-AD97-9B2712906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62" y="1453662"/>
            <a:ext cx="1729805" cy="1297354"/>
          </a:xfrm>
          <a:prstGeom prst="rect">
            <a:avLst/>
          </a:prstGeom>
        </p:spPr>
      </p:pic>
      <p:pic>
        <p:nvPicPr>
          <p:cNvPr id="6" name="Imagen 5" descr="Imagen que contiene papalote, exterior, vuelo, playa&#10;&#10;Descripción generada automáticamente">
            <a:extLst>
              <a:ext uri="{FF2B5EF4-FFF2-40B4-BE49-F238E27FC236}">
                <a16:creationId xmlns:a16="http://schemas.microsoft.com/office/drawing/2014/main" id="{69EB4B1D-59D4-AC9D-F717-96DDA56A7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34" y="1453662"/>
            <a:ext cx="1729805" cy="1297354"/>
          </a:xfrm>
          <a:prstGeom prst="rect">
            <a:avLst/>
          </a:prstGeom>
        </p:spPr>
      </p:pic>
      <p:pic>
        <p:nvPicPr>
          <p:cNvPr id="8" name="Imagen 7" descr="Imagen que contiene exterior, papalote, playa, vuelo&#10;&#10;Descripción generada automáticamente">
            <a:extLst>
              <a:ext uri="{FF2B5EF4-FFF2-40B4-BE49-F238E27FC236}">
                <a16:creationId xmlns:a16="http://schemas.microsoft.com/office/drawing/2014/main" id="{62CB9C19-568C-6EA1-A84C-65F1F22B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006" y="1453662"/>
            <a:ext cx="1729805" cy="1297354"/>
          </a:xfrm>
          <a:prstGeom prst="rect">
            <a:avLst/>
          </a:prstGeom>
        </p:spPr>
      </p:pic>
      <p:pic>
        <p:nvPicPr>
          <p:cNvPr id="10" name="Imagen 9" descr="Imagen que contiene exterior, pasto, campo, playa&#10;&#10;Descripción generada automáticamente">
            <a:extLst>
              <a:ext uri="{FF2B5EF4-FFF2-40B4-BE49-F238E27FC236}">
                <a16:creationId xmlns:a16="http://schemas.microsoft.com/office/drawing/2014/main" id="{F7AB7FA7-3915-C52F-846C-32761771A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379" y="1453662"/>
            <a:ext cx="1729806" cy="1297355"/>
          </a:xfrm>
          <a:prstGeom prst="rect">
            <a:avLst/>
          </a:prstGeom>
        </p:spPr>
      </p:pic>
      <p:pic>
        <p:nvPicPr>
          <p:cNvPr id="12" name="Imagen 11" descr="Imagen que contiene exterior, papalote, pasto, playa&#10;&#10;Descripción generada automáticamente">
            <a:extLst>
              <a:ext uri="{FF2B5EF4-FFF2-40B4-BE49-F238E27FC236}">
                <a16:creationId xmlns:a16="http://schemas.microsoft.com/office/drawing/2014/main" id="{E1900873-00BF-AB0B-C6DB-ADC839979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750" y="1453662"/>
            <a:ext cx="1729805" cy="1297354"/>
          </a:xfrm>
          <a:prstGeom prst="rect">
            <a:avLst/>
          </a:prstGeom>
        </p:spPr>
      </p:pic>
      <p:pic>
        <p:nvPicPr>
          <p:cNvPr id="14" name="Imagen 13" descr="Imagen que contiene exterior, pasto, firmar, papalote&#10;&#10;Descripción generada automáticamente">
            <a:extLst>
              <a:ext uri="{FF2B5EF4-FFF2-40B4-BE49-F238E27FC236}">
                <a16:creationId xmlns:a16="http://schemas.microsoft.com/office/drawing/2014/main" id="{6BD4C40E-2035-4155-9A79-0D81F586F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262" y="2883877"/>
            <a:ext cx="1729805" cy="1297354"/>
          </a:xfrm>
          <a:prstGeom prst="rect">
            <a:avLst/>
          </a:prstGeom>
        </p:spPr>
      </p:pic>
      <p:pic>
        <p:nvPicPr>
          <p:cNvPr id="16" name="Imagen 15" descr="Imagen que contiene papalote, exterior, playa, vuelo&#10;&#10;Descripción generada automáticamente">
            <a:extLst>
              <a:ext uri="{FF2B5EF4-FFF2-40B4-BE49-F238E27FC236}">
                <a16:creationId xmlns:a16="http://schemas.microsoft.com/office/drawing/2014/main" id="{EC58C932-87B2-CA04-1E62-CD22A82D31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634" y="2883877"/>
            <a:ext cx="1729805" cy="1297354"/>
          </a:xfrm>
          <a:prstGeom prst="rect">
            <a:avLst/>
          </a:prstGeom>
        </p:spPr>
      </p:pic>
      <p:pic>
        <p:nvPicPr>
          <p:cNvPr id="18" name="Imagen 17" descr="Imagen que contiene exterior, papalote, pasto, campo&#10;&#10;Descripción generada automáticamente">
            <a:extLst>
              <a:ext uri="{FF2B5EF4-FFF2-40B4-BE49-F238E27FC236}">
                <a16:creationId xmlns:a16="http://schemas.microsoft.com/office/drawing/2014/main" id="{04C8EFD0-F7BB-74E0-BE27-12CA3AFCCE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4006" y="2883876"/>
            <a:ext cx="1729805" cy="1297353"/>
          </a:xfrm>
          <a:prstGeom prst="rect">
            <a:avLst/>
          </a:prstGeom>
        </p:spPr>
      </p:pic>
      <p:pic>
        <p:nvPicPr>
          <p:cNvPr id="20" name="Imagen 19" descr="Imagen que contiene exterior, papalote, vuelo, pasto&#10;&#10;Descripción generada automáticamente">
            <a:extLst>
              <a:ext uri="{FF2B5EF4-FFF2-40B4-BE49-F238E27FC236}">
                <a16:creationId xmlns:a16="http://schemas.microsoft.com/office/drawing/2014/main" id="{95D9E8E2-4920-9C55-8DA6-B079AE16B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378" y="2883876"/>
            <a:ext cx="1729805" cy="1297354"/>
          </a:xfrm>
          <a:prstGeom prst="rect">
            <a:avLst/>
          </a:prstGeom>
        </p:spPr>
      </p:pic>
      <p:pic>
        <p:nvPicPr>
          <p:cNvPr id="22" name="Imagen 21" descr="Imagen que contiene exterior, pasto, papalote, hombre&#10;&#10;Descripción generada automáticamente">
            <a:extLst>
              <a:ext uri="{FF2B5EF4-FFF2-40B4-BE49-F238E27FC236}">
                <a16:creationId xmlns:a16="http://schemas.microsoft.com/office/drawing/2014/main" id="{70D7AFEC-ABA8-1274-EA15-9F1312130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4750" y="2883876"/>
            <a:ext cx="1761068" cy="1320801"/>
          </a:xfrm>
          <a:prstGeom prst="rect">
            <a:avLst/>
          </a:prstGeom>
        </p:spPr>
      </p:pic>
      <p:pic>
        <p:nvPicPr>
          <p:cNvPr id="24" name="Imagen 23" descr="Imagen que contiene exterior, hombre, firmar, campo&#10;&#10;Descripción generada automáticamente">
            <a:extLst>
              <a:ext uri="{FF2B5EF4-FFF2-40B4-BE49-F238E27FC236}">
                <a16:creationId xmlns:a16="http://schemas.microsoft.com/office/drawing/2014/main" id="{33B4B298-F6EF-438B-9887-C3A5787709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6116" y="4376615"/>
            <a:ext cx="1693986" cy="2258647"/>
          </a:xfrm>
          <a:prstGeom prst="rect">
            <a:avLst/>
          </a:prstGeom>
        </p:spPr>
      </p:pic>
      <p:pic>
        <p:nvPicPr>
          <p:cNvPr id="26" name="Imagen 25" descr="Imagen que contiene exterior, pasto, hombre, firmar&#10;&#10;Descripción generada automáticamente">
            <a:extLst>
              <a:ext uri="{FF2B5EF4-FFF2-40B4-BE49-F238E27FC236}">
                <a16:creationId xmlns:a16="http://schemas.microsoft.com/office/drawing/2014/main" id="{DA13E27E-8CC8-6DF2-6DF2-A6209D81E7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9795" y="4376615"/>
            <a:ext cx="1729805" cy="129735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DF09E79-7069-451C-AC9E-48BE07351D44}"/>
              </a:ext>
            </a:extLst>
          </p:cNvPr>
          <p:cNvSpPr txBox="1"/>
          <p:nvPr/>
        </p:nvSpPr>
        <p:spPr>
          <a:xfrm>
            <a:off x="2594708" y="695569"/>
            <a:ext cx="824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DETALLES DE CIRCUITO CICLISMO</a:t>
            </a:r>
          </a:p>
        </p:txBody>
      </p:sp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71C0147-E34C-842F-7671-CC2B3EBE9E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9652" y="97811"/>
            <a:ext cx="1221888" cy="1221888"/>
          </a:xfrm>
          <a:prstGeom prst="rect">
            <a:avLst/>
          </a:prstGeom>
        </p:spPr>
      </p:pic>
      <p:sp>
        <p:nvSpPr>
          <p:cNvPr id="32" name="Flecha: hacia la izquierda 31">
            <a:extLst>
              <a:ext uri="{FF2B5EF4-FFF2-40B4-BE49-F238E27FC236}">
                <a16:creationId xmlns:a16="http://schemas.microsoft.com/office/drawing/2014/main" id="{8037F6A6-4B0C-60F1-82C5-1DDF60EB3BC7}"/>
              </a:ext>
            </a:extLst>
          </p:cNvPr>
          <p:cNvSpPr/>
          <p:nvPr/>
        </p:nvSpPr>
        <p:spPr>
          <a:xfrm>
            <a:off x="7215174" y="460793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Cruz 32">
            <a:extLst>
              <a:ext uri="{FF2B5EF4-FFF2-40B4-BE49-F238E27FC236}">
                <a16:creationId xmlns:a16="http://schemas.microsoft.com/office/drawing/2014/main" id="{42ED3613-880B-9778-8D42-2C7D6E895850}"/>
              </a:ext>
            </a:extLst>
          </p:cNvPr>
          <p:cNvSpPr/>
          <p:nvPr/>
        </p:nvSpPr>
        <p:spPr>
          <a:xfrm rot="18670618">
            <a:off x="6326024" y="4521099"/>
            <a:ext cx="603479" cy="658295"/>
          </a:xfrm>
          <a:prstGeom prst="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6A023B37-6632-1306-5F12-E558B9D574B0}"/>
              </a:ext>
            </a:extLst>
          </p:cNvPr>
          <p:cNvSpPr/>
          <p:nvPr/>
        </p:nvSpPr>
        <p:spPr>
          <a:xfrm>
            <a:off x="7250669" y="5519266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1C09388-03B2-0824-FCD7-72E82B955C0E}"/>
              </a:ext>
            </a:extLst>
          </p:cNvPr>
          <p:cNvSpPr txBox="1"/>
          <p:nvPr/>
        </p:nvSpPr>
        <p:spPr>
          <a:xfrm>
            <a:off x="8334588" y="4650193"/>
            <a:ext cx="323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DIRECCIONES CICLISMO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317E6AA-B3F4-40EA-4969-CA172BBA983D}"/>
              </a:ext>
            </a:extLst>
          </p:cNvPr>
          <p:cNvSpPr txBox="1"/>
          <p:nvPr/>
        </p:nvSpPr>
        <p:spPr>
          <a:xfrm>
            <a:off x="7915934" y="5385446"/>
            <a:ext cx="303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DIRECCIONES CARRERA A PIE</a:t>
            </a:r>
          </a:p>
        </p:txBody>
      </p:sp>
    </p:spTree>
    <p:extLst>
      <p:ext uri="{BB962C8B-B14F-4D97-AF65-F5344CB8AC3E}">
        <p14:creationId xmlns:p14="http://schemas.microsoft.com/office/powerpoint/2010/main" val="124225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452" y="219527"/>
            <a:ext cx="7520234" cy="1408194"/>
          </a:xfrm>
        </p:spPr>
        <p:txBody>
          <a:bodyPr/>
          <a:lstStyle/>
          <a:p>
            <a:pPr algn="ctr"/>
            <a:r>
              <a:rPr lang="es-ES" dirty="0"/>
              <a:t>Detalles carrera </a:t>
            </a:r>
            <a:r>
              <a:rPr lang="es-ES" dirty="0" err="1"/>
              <a:t>btt</a:t>
            </a:r>
            <a:r>
              <a:rPr lang="es-ES" dirty="0"/>
              <a:t>, SALIDA Y ENTRADA DE TRANSICIÓN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0" name="Marcador de contenido 9" descr="Mapa&#10;&#10;Descripción generada automáticamente">
            <a:extLst>
              <a:ext uri="{FF2B5EF4-FFF2-40B4-BE49-F238E27FC236}">
                <a16:creationId xmlns:a16="http://schemas.microsoft.com/office/drawing/2014/main" id="{DF05A1D3-2B10-970B-FFD5-F7A8CD920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0451" y="1471925"/>
            <a:ext cx="8842823" cy="5166548"/>
          </a:xfr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9F9B79F-AC38-6809-1FB9-F995A1E5E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886" y="104324"/>
            <a:ext cx="1253301" cy="12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0ECC2B-D7D8-7A27-1891-2098FF94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5C0205-AF3A-7513-2B38-0FF122FC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85" y="1534744"/>
            <a:ext cx="8677815" cy="50760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9FCD7D-BF56-3E67-1324-D3C2E8C0DDDE}"/>
              </a:ext>
            </a:extLst>
          </p:cNvPr>
          <p:cNvSpPr txBox="1"/>
          <p:nvPr/>
        </p:nvSpPr>
        <p:spPr>
          <a:xfrm>
            <a:off x="1438031" y="247218"/>
            <a:ext cx="837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DETALLE CICLISMO Y VUELTA A TRANSICIÓN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4813D6DE-5922-A525-1520-E260F965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800" y="138306"/>
            <a:ext cx="1281250" cy="1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9304" y="170091"/>
            <a:ext cx="8534400" cy="1507067"/>
          </a:xfrm>
        </p:spPr>
        <p:txBody>
          <a:bodyPr/>
          <a:lstStyle/>
          <a:p>
            <a:r>
              <a:rPr lang="es-ES" dirty="0"/>
              <a:t>3º segmento de carrera a pie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8" name="Marcador de contenido 7" descr="Imagen que contiene electrónica, circuito, computadora&#10;&#10;Descripción generada automáticamente">
            <a:extLst>
              <a:ext uri="{FF2B5EF4-FFF2-40B4-BE49-F238E27FC236}">
                <a16:creationId xmlns:a16="http://schemas.microsoft.com/office/drawing/2014/main" id="{BF9EA8C6-5310-AC23-F4F7-AFA868426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988" y="1847248"/>
            <a:ext cx="10685592" cy="4778037"/>
          </a:xfr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31EEDF1-5ABF-2027-72C9-0AB932E3D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680" y="232715"/>
            <a:ext cx="1342135" cy="13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DCB1E2-6E6F-AFAD-5588-D3CF1938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74F5874-DA08-73AF-B13B-E6F70B89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60" y="1777636"/>
            <a:ext cx="8356394" cy="4831404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3CE3DF7-FB4E-41F8-FCD2-5A8F198F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263" y="255271"/>
            <a:ext cx="1336706" cy="133670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5DC9633-AB4D-7283-63D7-F065F2A1D5C9}"/>
              </a:ext>
            </a:extLst>
          </p:cNvPr>
          <p:cNvSpPr txBox="1">
            <a:spLocks/>
          </p:cNvSpPr>
          <p:nvPr/>
        </p:nvSpPr>
        <p:spPr>
          <a:xfrm>
            <a:off x="2086048" y="542269"/>
            <a:ext cx="7612844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Detalle 2ª carrera a pie GIRO</a:t>
            </a:r>
          </a:p>
        </p:txBody>
      </p:sp>
    </p:spTree>
    <p:extLst>
      <p:ext uri="{BB962C8B-B14F-4D97-AF65-F5344CB8AC3E}">
        <p14:creationId xmlns:p14="http://schemas.microsoft.com/office/powerpoint/2010/main" val="83486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0F2C09-1567-B1C3-5812-B5A6B27B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601F35D9-6E85-1208-E053-60A48CA2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32" y="2041815"/>
            <a:ext cx="8626467" cy="464098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D180A82E-F981-DC98-AF75-0F82ED2D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295031"/>
            <a:ext cx="1446120" cy="144612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FC94AEA-9249-DC30-F380-3F5AEFFAA9DE}"/>
              </a:ext>
            </a:extLst>
          </p:cNvPr>
          <p:cNvSpPr txBox="1">
            <a:spLocks/>
          </p:cNvSpPr>
          <p:nvPr/>
        </p:nvSpPr>
        <p:spPr>
          <a:xfrm>
            <a:off x="2039155" y="643869"/>
            <a:ext cx="8081768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Detalle 2ª carrera a pie META</a:t>
            </a:r>
          </a:p>
        </p:txBody>
      </p:sp>
    </p:spTree>
    <p:extLst>
      <p:ext uri="{BB962C8B-B14F-4D97-AF65-F5344CB8AC3E}">
        <p14:creationId xmlns:p14="http://schemas.microsoft.com/office/powerpoint/2010/main" val="133599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8383903">
            <a:off x="14943" y="2595838"/>
            <a:ext cx="3781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/>
              <a:t>BUENA SUERTE A T0D0S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61074" y="4886889"/>
            <a:ext cx="5909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NOS VEMOS EN HERENCIA </a:t>
            </a:r>
            <a:endParaRPr lang="es-ES" sz="4800" dirty="0"/>
          </a:p>
        </p:txBody>
      </p:sp>
      <p:pic>
        <p:nvPicPr>
          <p:cNvPr id="6" name="Marcador de contenido 5" descr="Calendario&#10;&#10;Descripción generada automáticamente">
            <a:extLst>
              <a:ext uri="{FF2B5EF4-FFF2-40B4-BE49-F238E27FC236}">
                <a16:creationId xmlns:a16="http://schemas.microsoft.com/office/drawing/2014/main" id="{4945DECF-D856-70EF-54D3-4D989B8A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7568" y="176887"/>
            <a:ext cx="6422926" cy="4777053"/>
          </a:xfrm>
        </p:spPr>
      </p:pic>
    </p:spTree>
    <p:extLst>
      <p:ext uri="{BB962C8B-B14F-4D97-AF65-F5344CB8AC3E}">
        <p14:creationId xmlns:p14="http://schemas.microsoft.com/office/powerpoint/2010/main" val="28110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D275C0-5DEE-90DE-4344-F082F6EE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EBBED2-763D-728E-F32D-722842395544}"/>
              </a:ext>
            </a:extLst>
          </p:cNvPr>
          <p:cNvSpPr txBox="1"/>
          <p:nvPr/>
        </p:nvSpPr>
        <p:spPr>
          <a:xfrm>
            <a:off x="3122246" y="843677"/>
            <a:ext cx="61038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Horarios aproximados: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Entrega de dorsales: 08:30.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Finalización entrega de dorsales: 9:15.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Apertura Área de Transición: 9:00.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Cierre Área de Transición: 9:45.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Salida: 10:00.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Finalización prueba 12:00 (tiempo máximo autorizado para terminar la prueba).</a:t>
            </a:r>
          </a:p>
          <a:p>
            <a:pPr algn="l"/>
            <a:r>
              <a:rPr lang="es-ES" b="0" i="0" dirty="0">
                <a:effectLst/>
                <a:latin typeface="Times New Roman" panose="02020603050405020304" pitchFamily="18" charset="0"/>
              </a:rPr>
              <a:t>· Entrega de premios: 12:15.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C2BA6AE-BF8E-1888-1116-E68EE152A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18557"/>
              </p:ext>
            </p:extLst>
          </p:nvPr>
        </p:nvGraphicFramePr>
        <p:xfrm>
          <a:off x="2888444" y="3788508"/>
          <a:ext cx="6415112" cy="25853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3270">
                  <a:extLst>
                    <a:ext uri="{9D8B030D-6E8A-4147-A177-3AD203B41FA5}">
                      <a16:colId xmlns:a16="http://schemas.microsoft.com/office/drawing/2014/main" val="2631976462"/>
                    </a:ext>
                  </a:extLst>
                </a:gridCol>
                <a:gridCol w="3791842">
                  <a:extLst>
                    <a:ext uri="{9D8B030D-6E8A-4147-A177-3AD203B41FA5}">
                      <a16:colId xmlns:a16="http://schemas.microsoft.com/office/drawing/2014/main" val="2978356773"/>
                    </a:ext>
                  </a:extLst>
                </a:gridCol>
              </a:tblGrid>
              <a:tr h="258179">
                <a:tc>
                  <a:txBody>
                    <a:bodyPr/>
                    <a:lstStyle/>
                    <a:p>
                      <a:pPr marL="75565" marR="1905" algn="ctr">
                        <a:lnSpc>
                          <a:spcPts val="1365"/>
                        </a:lnSpc>
                      </a:pPr>
                      <a:r>
                        <a:rPr lang="es-ES" sz="1200" spc="-10" dirty="0">
                          <a:effectLst/>
                        </a:rPr>
                        <a:t>CATEGORÍAS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 marR="63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NACIDOS</a:t>
                      </a:r>
                      <a:r>
                        <a:rPr lang="es-ES" sz="1200" spc="-20">
                          <a:effectLst/>
                        </a:rPr>
                        <a:t> </a:t>
                      </a:r>
                      <a:r>
                        <a:rPr lang="es-ES" sz="1200">
                          <a:effectLst/>
                        </a:rPr>
                        <a:t>EN (AMBOS</a:t>
                      </a:r>
                      <a:r>
                        <a:rPr lang="es-ES" sz="1200" spc="-15">
                          <a:effectLst/>
                        </a:rPr>
                        <a:t> </a:t>
                      </a:r>
                      <a:r>
                        <a:rPr lang="es-ES" sz="1200" spc="-10">
                          <a:effectLst/>
                        </a:rPr>
                        <a:t>INCLUSIVE)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404121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3175" algn="ctr">
                        <a:lnSpc>
                          <a:spcPts val="1365"/>
                        </a:lnSpc>
                      </a:pPr>
                      <a:r>
                        <a:rPr lang="es-ES" sz="1200" spc="-10">
                          <a:effectLst/>
                        </a:rPr>
                        <a:t>GENERAL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2455" marR="63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TODAS</a:t>
                      </a:r>
                      <a:r>
                        <a:rPr lang="es-ES" sz="1200" spc="-10">
                          <a:effectLst/>
                        </a:rPr>
                        <a:t> </a:t>
                      </a:r>
                      <a:r>
                        <a:rPr lang="es-ES" sz="1200">
                          <a:effectLst/>
                        </a:rPr>
                        <a:t>LAS</a:t>
                      </a:r>
                      <a:r>
                        <a:rPr lang="es-ES" sz="1200" spc="-15">
                          <a:effectLst/>
                        </a:rPr>
                        <a:t> </a:t>
                      </a:r>
                      <a:r>
                        <a:rPr lang="es-ES" sz="1200" spc="-10">
                          <a:effectLst/>
                        </a:rPr>
                        <a:t>CATEGORIAS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5161284"/>
                  </a:ext>
                </a:extLst>
              </a:tr>
              <a:tr h="259947">
                <a:tc>
                  <a:txBody>
                    <a:bodyPr/>
                    <a:lstStyle/>
                    <a:p>
                      <a:pPr marL="75565" marR="635" algn="ctr">
                        <a:lnSpc>
                          <a:spcPts val="13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 spc="-10">
                          <a:effectLst/>
                        </a:rPr>
                        <a:t>JUVENIL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 spc="-10">
                          <a:effectLst/>
                        </a:rPr>
                        <a:t>2008-</a:t>
                      </a:r>
                      <a:r>
                        <a:rPr lang="es-ES" sz="1200" spc="-20">
                          <a:effectLst/>
                        </a:rPr>
                        <a:t>2007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2103155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2540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JUNIOR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2006-</a:t>
                      </a:r>
                      <a:r>
                        <a:rPr lang="es-ES" sz="1200" spc="-20">
                          <a:effectLst/>
                        </a:rPr>
                        <a:t>2005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4265143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1270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SUB-</a:t>
                      </a:r>
                      <a:r>
                        <a:rPr lang="es-ES" sz="1200" spc="-25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2004-</a:t>
                      </a:r>
                      <a:r>
                        <a:rPr lang="es-ES" sz="1200" spc="-20">
                          <a:effectLst/>
                        </a:rPr>
                        <a:t>2001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2380514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4445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SENIOR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2000-</a:t>
                      </a:r>
                      <a:r>
                        <a:rPr lang="es-ES" sz="1200" spc="-20">
                          <a:effectLst/>
                        </a:rPr>
                        <a:t>1985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4437944"/>
                  </a:ext>
                </a:extLst>
              </a:tr>
              <a:tr h="259947">
                <a:tc>
                  <a:txBody>
                    <a:bodyPr/>
                    <a:lstStyle/>
                    <a:p>
                      <a:pPr marL="75565" marR="635" algn="ctr">
                        <a:lnSpc>
                          <a:spcPts val="1375"/>
                        </a:lnSpc>
                      </a:pPr>
                      <a:r>
                        <a:rPr lang="es-ES" sz="1200">
                          <a:effectLst/>
                        </a:rPr>
                        <a:t>VETERANO</a:t>
                      </a:r>
                      <a:r>
                        <a:rPr lang="es-ES" sz="1200" spc="-15">
                          <a:effectLst/>
                        </a:rPr>
                        <a:t> </a:t>
                      </a:r>
                      <a:r>
                        <a:rPr lang="es-ES" sz="1200" spc="-5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75"/>
                        </a:lnSpc>
                      </a:pPr>
                      <a:r>
                        <a:rPr lang="es-ES" sz="1200" spc="-10">
                          <a:effectLst/>
                        </a:rPr>
                        <a:t>1984-</a:t>
                      </a:r>
                      <a:r>
                        <a:rPr lang="es-ES" sz="1200" spc="-20">
                          <a:effectLst/>
                        </a:rPr>
                        <a:t>1975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862128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635" algn="ctr">
                        <a:lnSpc>
                          <a:spcPts val="1360"/>
                        </a:lnSpc>
                      </a:pPr>
                      <a:r>
                        <a:rPr lang="es-ES" sz="1200">
                          <a:effectLst/>
                        </a:rPr>
                        <a:t>VETERANO</a:t>
                      </a:r>
                      <a:r>
                        <a:rPr lang="es-ES" sz="1200" spc="-15">
                          <a:effectLst/>
                        </a:rPr>
                        <a:t> </a:t>
                      </a:r>
                      <a:r>
                        <a:rPr lang="es-ES" sz="1200" spc="-5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0"/>
                        </a:lnSpc>
                      </a:pPr>
                      <a:r>
                        <a:rPr lang="es-ES" sz="1200" spc="-10">
                          <a:effectLst/>
                        </a:rPr>
                        <a:t>1974-</a:t>
                      </a:r>
                      <a:r>
                        <a:rPr lang="es-ES" sz="1200" spc="-20">
                          <a:effectLst/>
                        </a:rPr>
                        <a:t>1965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4365596"/>
                  </a:ext>
                </a:extLst>
              </a:tr>
              <a:tr h="258179">
                <a:tc>
                  <a:txBody>
                    <a:bodyPr/>
                    <a:lstStyle/>
                    <a:p>
                      <a:pPr marL="75565" marR="635" algn="ctr">
                        <a:lnSpc>
                          <a:spcPts val="1360"/>
                        </a:lnSpc>
                      </a:pPr>
                      <a:r>
                        <a:rPr lang="es-ES" sz="1200">
                          <a:effectLst/>
                        </a:rPr>
                        <a:t>VETERANO</a:t>
                      </a:r>
                      <a:r>
                        <a:rPr lang="es-ES" sz="1200" spc="-15">
                          <a:effectLst/>
                        </a:rPr>
                        <a:t> </a:t>
                      </a:r>
                      <a:r>
                        <a:rPr lang="es-ES" sz="1200" spc="-5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s-ES" sz="1200" spc="-10">
                          <a:effectLst/>
                        </a:rPr>
                        <a:t>1964…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443327"/>
                  </a:ext>
                </a:extLst>
              </a:tr>
              <a:tr h="258179">
                <a:tc gridSpan="2">
                  <a:txBody>
                    <a:bodyPr/>
                    <a:lstStyle/>
                    <a:p>
                      <a:pPr marL="6350"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s-ES" sz="1200" spc="-10" dirty="0">
                          <a:effectLst/>
                        </a:rPr>
                        <a:t>PAREJAS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7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9A3D34-157F-EA33-3DE5-9B6A1F46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8C0E75-C2E3-1514-4866-9193BFC95B3E}"/>
              </a:ext>
            </a:extLst>
          </p:cNvPr>
          <p:cNvSpPr txBox="1"/>
          <p:nvPr/>
        </p:nvSpPr>
        <p:spPr>
          <a:xfrm>
            <a:off x="2117971" y="1607353"/>
            <a:ext cx="82921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	La cuota de inscripción hasta el día 24/03/2024 será de:</a:t>
            </a:r>
          </a:p>
          <a:p>
            <a:r>
              <a:rPr lang="es-ES" dirty="0"/>
              <a:t>•	Para la categoría individual:</a:t>
            </a:r>
          </a:p>
          <a:p>
            <a:r>
              <a:rPr lang="es-ES" dirty="0"/>
              <a:t>• 	13 € para los participantes federados</a:t>
            </a:r>
          </a:p>
          <a:p>
            <a:r>
              <a:rPr lang="es-ES" dirty="0"/>
              <a:t>• 	21,50 € para los participantes no federados (seguro de día incluido).</a:t>
            </a:r>
          </a:p>
          <a:p>
            <a:r>
              <a:rPr lang="es-ES" dirty="0"/>
              <a:t>•	Para la categoría en parejas:</a:t>
            </a:r>
          </a:p>
          <a:p>
            <a:r>
              <a:rPr lang="es-ES" dirty="0"/>
              <a:t>• 	13 € por cada participante federado.</a:t>
            </a:r>
          </a:p>
          <a:p>
            <a:r>
              <a:rPr lang="es-ES" dirty="0"/>
              <a:t>• 	21,50 € por cada participante no federados (seguro de día incluido).</a:t>
            </a:r>
          </a:p>
          <a:p>
            <a:r>
              <a:rPr lang="es-ES" dirty="0"/>
              <a:t>	La cuota de inscripción del 25/03/2024 hasta cierre de inscripciones o cupo:</a:t>
            </a:r>
          </a:p>
          <a:p>
            <a:r>
              <a:rPr lang="es-ES" dirty="0"/>
              <a:t>•	Para la categoría individual:</a:t>
            </a:r>
          </a:p>
          <a:p>
            <a:r>
              <a:rPr lang="es-ES" dirty="0"/>
              <a:t>• 	16 € para los participantes federados</a:t>
            </a:r>
          </a:p>
          <a:p>
            <a:r>
              <a:rPr lang="es-ES" dirty="0"/>
              <a:t>• 	24,50 € para los participantes no federados (seguro de día incluido).</a:t>
            </a:r>
          </a:p>
          <a:p>
            <a:r>
              <a:rPr lang="es-ES" dirty="0"/>
              <a:t>•	Para la categoría en parejas:</a:t>
            </a:r>
          </a:p>
          <a:p>
            <a:r>
              <a:rPr lang="es-ES" dirty="0"/>
              <a:t>• 	16 € por cada participante federado.</a:t>
            </a:r>
          </a:p>
          <a:p>
            <a:r>
              <a:rPr lang="es-ES" dirty="0"/>
              <a:t>• 	24,50 € por cada participante no federado (seguro de día incluido).</a:t>
            </a:r>
          </a:p>
        </p:txBody>
      </p:sp>
    </p:spTree>
    <p:extLst>
      <p:ext uri="{BB962C8B-B14F-4D97-AF65-F5344CB8AC3E}">
        <p14:creationId xmlns:p14="http://schemas.microsoft.com/office/powerpoint/2010/main" val="230097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809" y="340181"/>
            <a:ext cx="10140191" cy="1507067"/>
          </a:xfrm>
        </p:spPr>
        <p:txBody>
          <a:bodyPr/>
          <a:lstStyle/>
          <a:p>
            <a:r>
              <a:rPr lang="es-ES" dirty="0"/>
              <a:t>PLANO GENERAL DE TODOS LOS SEGMENTOS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4" y="1847248"/>
            <a:ext cx="11071044" cy="475101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7102" y="170090"/>
            <a:ext cx="8534400" cy="1507067"/>
          </a:xfrm>
        </p:spPr>
        <p:txBody>
          <a:bodyPr/>
          <a:lstStyle/>
          <a:p>
            <a:pPr algn="ctr"/>
            <a:r>
              <a:rPr lang="es-ES" dirty="0"/>
              <a:t>ZONA SALIDA, LLEGADA,BOXES, TRANSICIONES Y POST META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95" y="1528930"/>
            <a:ext cx="8314123" cy="492338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2" y="1528929"/>
            <a:ext cx="2315826" cy="18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4224" y="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Detalle de ZONA de SALIDA, LLEGADA,BOXES, TRANSICIONES Y POST META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588" y="1983346"/>
            <a:ext cx="9759396" cy="41932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74" y="1643165"/>
            <a:ext cx="2315826" cy="18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4984" y="0"/>
            <a:ext cx="8534400" cy="1507067"/>
          </a:xfrm>
        </p:spPr>
        <p:txBody>
          <a:bodyPr/>
          <a:lstStyle/>
          <a:p>
            <a:r>
              <a:rPr lang="es-ES" dirty="0"/>
              <a:t>1º segmento de carrera a pie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8" name="Marcador de contenido 7" descr="Mapa&#10;&#10;Descripción generada automáticamente">
            <a:extLst>
              <a:ext uri="{FF2B5EF4-FFF2-40B4-BE49-F238E27FC236}">
                <a16:creationId xmlns:a16="http://schemas.microsoft.com/office/drawing/2014/main" id="{CB31BC7B-F847-B916-FF9C-8B3C479AC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9217" y="1961548"/>
            <a:ext cx="9328757" cy="4377340"/>
          </a:xfr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E15BB94-BAC3-C6E9-734E-32F69F8B0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311" y="312793"/>
            <a:ext cx="1410463" cy="14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07" y="120181"/>
            <a:ext cx="8534400" cy="1507067"/>
          </a:xfrm>
        </p:spPr>
        <p:txBody>
          <a:bodyPr/>
          <a:lstStyle/>
          <a:p>
            <a:r>
              <a:rPr lang="es-ES" dirty="0"/>
              <a:t>Detalles de 1ª carrera a pie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5" name="Marcador de contenido 14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DEE59F33-0D07-45EC-2082-2A77B72AA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7446" y="1438001"/>
            <a:ext cx="7370503" cy="5167587"/>
          </a:xfrm>
        </p:spPr>
      </p:pic>
    </p:spTree>
    <p:extLst>
      <p:ext uri="{BB962C8B-B14F-4D97-AF65-F5344CB8AC3E}">
        <p14:creationId xmlns:p14="http://schemas.microsoft.com/office/powerpoint/2010/main" val="318068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B6FB32-C6E3-437F-3B8C-49D492EA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4" name="Imagen 3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64FDA700-9103-7023-5AB9-63004E17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529" y="1847248"/>
            <a:ext cx="8000221" cy="47648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785FAF-54C5-8F64-B6DC-370E0D0E191D}"/>
              </a:ext>
            </a:extLst>
          </p:cNvPr>
          <p:cNvSpPr txBox="1"/>
          <p:nvPr/>
        </p:nvSpPr>
        <p:spPr>
          <a:xfrm>
            <a:off x="1912694" y="323459"/>
            <a:ext cx="800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DETALLE SALIDA  1ª CARRERA A PIE Y ENTRADA A 1ª TRANSICIÓN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A33D987-49E3-2F3F-3394-06983F02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306" y="323459"/>
            <a:ext cx="1565032" cy="15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0430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375</TotalTime>
  <Words>359</Words>
  <Application>Microsoft Office PowerPoint</Application>
  <PresentationFormat>Panorámica</PresentationFormat>
  <Paragraphs>59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Sector</vt:lpstr>
      <vt:lpstr>XI DUATLÓN-CROSS “VILLA DE HERENCIA” 2024  </vt:lpstr>
      <vt:lpstr>Presentación de PowerPoint</vt:lpstr>
      <vt:lpstr>Presentación de PowerPoint</vt:lpstr>
      <vt:lpstr>PLANO GENERAL DE TODOS LOS SEGMENTOS</vt:lpstr>
      <vt:lpstr>ZONA SALIDA, LLEGADA,BOXES, TRANSICIONES Y POST META</vt:lpstr>
      <vt:lpstr>Detalle de ZONA de SALIDA, LLEGADA,BOXES, TRANSICIONES Y POST META</vt:lpstr>
      <vt:lpstr>1º segmento de carrera a pie</vt:lpstr>
      <vt:lpstr>Detalles de 1ª carrera a pie</vt:lpstr>
      <vt:lpstr>Presentación de PowerPoint</vt:lpstr>
      <vt:lpstr>2º segmento de ciclismo btt</vt:lpstr>
      <vt:lpstr>Presentación de PowerPoint</vt:lpstr>
      <vt:lpstr>Detalles carrera btt, SALIDA Y ENTRADA DE TRANSICIÓN</vt:lpstr>
      <vt:lpstr>Presentación de PowerPoint</vt:lpstr>
      <vt:lpstr>3º segmento de carrera a pie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ALBERTO</dc:creator>
  <cp:lastModifiedBy>Ferny Man</cp:lastModifiedBy>
  <cp:revision>15</cp:revision>
  <dcterms:created xsi:type="dcterms:W3CDTF">2023-01-20T06:45:48Z</dcterms:created>
  <dcterms:modified xsi:type="dcterms:W3CDTF">2024-03-04T21:19:36Z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1127504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