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A22A22-C80D-E6B0-7416-07B8F25A1435}"/>
              </a:ext>
            </a:extLst>
          </p:cNvPr>
          <p:cNvSpPr txBox="1"/>
          <p:nvPr/>
        </p:nvSpPr>
        <p:spPr>
          <a:xfrm>
            <a:off x="2286000" y="284086"/>
            <a:ext cx="9095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III CUADRIATLÓN CAZALEGAS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CEA615-57C5-E54D-6433-13C1B7F4B7B4}"/>
              </a:ext>
            </a:extLst>
          </p:cNvPr>
          <p:cNvSpPr txBox="1"/>
          <p:nvPr/>
        </p:nvSpPr>
        <p:spPr>
          <a:xfrm>
            <a:off x="1590260" y="1844116"/>
            <a:ext cx="932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III QUADRATHLON CAZALEGAS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BA3DF4-8AA6-A38D-64AA-5E82ED7F0C66}"/>
              </a:ext>
            </a:extLst>
          </p:cNvPr>
          <p:cNvSpPr txBox="1"/>
          <p:nvPr/>
        </p:nvSpPr>
        <p:spPr>
          <a:xfrm>
            <a:off x="-114887" y="3429000"/>
            <a:ext cx="95106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E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3600" b="1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</a:t>
            </a:r>
            <a:r>
              <a:rPr lang="es-ES" sz="3600" b="1" i="0" u="none" strike="noStrike" baseline="0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omingo 16 de junio de 2024 en el embalse de Cazalegas (Toledo)</a:t>
            </a:r>
          </a:p>
          <a:p>
            <a:r>
              <a:rPr lang="es-ES" sz="2400" b="1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es-ES" sz="24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53AC44-CE86-3745-7296-1CB7D6C547C8}"/>
              </a:ext>
            </a:extLst>
          </p:cNvPr>
          <p:cNvSpPr txBox="1"/>
          <p:nvPr/>
        </p:nvSpPr>
        <p:spPr>
          <a:xfrm>
            <a:off x="-302555" y="5038445"/>
            <a:ext cx="874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Sunday, June 16, 2024 at the </a:t>
            </a:r>
            <a:r>
              <a:rPr lang="en-US" sz="3600" b="1" dirty="0" err="1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Cazalegas</a:t>
            </a:r>
            <a:r>
              <a:rPr lang="en-US" sz="3600" b="1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reservoir (Toledo</a:t>
            </a:r>
            <a:r>
              <a:rPr lang="en-US" sz="3600" dirty="0">
                <a:solidFill>
                  <a:srgbClr val="FFC000"/>
                </a:solidFill>
              </a:rPr>
              <a:t>)</a:t>
            </a:r>
            <a:endParaRPr lang="es-ES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INICIO - cuadriatlon.com">
            <a:extLst>
              <a:ext uri="{FF2B5EF4-FFF2-40B4-BE49-F238E27FC236}">
                <a16:creationId xmlns:a16="http://schemas.microsoft.com/office/drawing/2014/main" id="{B8837ED2-40A2-3D65-6BBB-F51BC3EA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13" y="5965303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3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>
            <a:extLst>
              <a:ext uri="{FF2B5EF4-FFF2-40B4-BE49-F238E27FC236}">
                <a16:creationId xmlns:a16="http://schemas.microsoft.com/office/drawing/2014/main" id="{7C0EF49A-5075-F597-95A3-34F40E347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NICIO - cuadriatlon.com">
            <a:extLst>
              <a:ext uri="{FF2B5EF4-FFF2-40B4-BE49-F238E27FC236}">
                <a16:creationId xmlns:a16="http://schemas.microsoft.com/office/drawing/2014/main" id="{06BF23C3-8187-EF0E-4726-141D86C2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65" y="6137581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8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>
            <a:extLst>
              <a:ext uri="{FF2B5EF4-FFF2-40B4-BE49-F238E27FC236}">
                <a16:creationId xmlns:a16="http://schemas.microsoft.com/office/drawing/2014/main" id="{B3A50B5A-5D23-636A-76D0-EEB9B685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NICIO - cuadriatlon.com">
            <a:extLst>
              <a:ext uri="{FF2B5EF4-FFF2-40B4-BE49-F238E27FC236}">
                <a16:creationId xmlns:a16="http://schemas.microsoft.com/office/drawing/2014/main" id="{1737A111-6FE5-C7C4-FAA4-A0A6CE061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539" y="6111077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7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>
            <a:extLst>
              <a:ext uri="{FF2B5EF4-FFF2-40B4-BE49-F238E27FC236}">
                <a16:creationId xmlns:a16="http://schemas.microsoft.com/office/drawing/2014/main" id="{76224783-FDA0-5017-9525-66E3102D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NICIO - cuadriatlon.com">
            <a:extLst>
              <a:ext uri="{FF2B5EF4-FFF2-40B4-BE49-F238E27FC236}">
                <a16:creationId xmlns:a16="http://schemas.microsoft.com/office/drawing/2014/main" id="{5A07C0CC-59FF-C60A-0A81-4347DF88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539" y="6097825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9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44FFD5-15B8-851E-471B-796FEBD1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599" y="1844675"/>
            <a:ext cx="14398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A7F77C57-54B1-633A-2C04-03A39EF6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706" y="20369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29CC34A8-2054-B891-F223-9A6438EF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1844675"/>
            <a:ext cx="813752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F4CDC06-54FA-1691-3331-D7B9D1820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9" name="Picture 2" descr="INICIO - cuadriatlon.com">
            <a:extLst>
              <a:ext uri="{FF2B5EF4-FFF2-40B4-BE49-F238E27FC236}">
                <a16:creationId xmlns:a16="http://schemas.microsoft.com/office/drawing/2014/main" id="{24EFBCD0-96F1-0E8B-1969-9C9ACB01B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577" y="6195171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4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A583AC-9AB0-2196-DA0F-3A2835E37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3CBE58-3BBB-EE55-4B6F-923C7E472E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130" y="177152"/>
            <a:ext cx="4558747" cy="6435878"/>
          </a:xfrm>
          <a:prstGeom prst="rect">
            <a:avLst/>
          </a:prstGeom>
        </p:spPr>
      </p:pic>
      <p:pic>
        <p:nvPicPr>
          <p:cNvPr id="2" name="Picture 2" descr="INICIO - cuadriatlon.com">
            <a:extLst>
              <a:ext uri="{FF2B5EF4-FFF2-40B4-BE49-F238E27FC236}">
                <a16:creationId xmlns:a16="http://schemas.microsoft.com/office/drawing/2014/main" id="{027DC14B-A039-6119-99FE-721FFBC5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577" y="6195171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EF4195-08CB-30A5-1A39-FD6D4E0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368C2C-04FD-F0C3-1AB2-8FE1016B4027}"/>
              </a:ext>
            </a:extLst>
          </p:cNvPr>
          <p:cNvSpPr txBox="1"/>
          <p:nvPr/>
        </p:nvSpPr>
        <p:spPr>
          <a:xfrm>
            <a:off x="6659217" y="844606"/>
            <a:ext cx="610925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ES" sz="20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Las distancias serán las siguientes para todas las categorías: </a:t>
            </a:r>
          </a:p>
          <a:p>
            <a:r>
              <a:rPr lang="es-ES" sz="24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Natación: 750 m. </a:t>
            </a:r>
          </a:p>
          <a:p>
            <a:r>
              <a:rPr lang="es-ES" sz="24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Ciclismo: 18km </a:t>
            </a:r>
          </a:p>
          <a:p>
            <a:r>
              <a:rPr lang="es-ES" sz="24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Kayak: 4km </a:t>
            </a:r>
          </a:p>
          <a:p>
            <a:r>
              <a:rPr lang="es-ES" sz="24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Carrera: 5km.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7A5F8E-D205-FB5D-091C-70D09C9FAA87}"/>
              </a:ext>
            </a:extLst>
          </p:cNvPr>
          <p:cNvSpPr txBox="1"/>
          <p:nvPr/>
        </p:nvSpPr>
        <p:spPr>
          <a:xfrm>
            <a:off x="233953" y="1798314"/>
            <a:ext cx="610925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3200" i="0" u="none" strike="noStrike" baseline="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s-ES" sz="20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 establecen las siguientes categorías individuales, que a su vez están divididas en masculina y femenina: </a:t>
            </a:r>
          </a:p>
          <a:p>
            <a:r>
              <a:rPr lang="es-ES" sz="2000" b="1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Juvenil</a:t>
            </a:r>
            <a:r>
              <a:rPr lang="es-ES" sz="20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(16-17 años). Nacidos en los años 2007-2008. </a:t>
            </a:r>
          </a:p>
          <a:p>
            <a:r>
              <a:rPr lang="es-ES" sz="2000" b="1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Junior </a:t>
            </a:r>
            <a:r>
              <a:rPr lang="es-ES" sz="20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(18-19 años). Nacidos en los años 2005-2006. </a:t>
            </a:r>
          </a:p>
          <a:p>
            <a:r>
              <a:rPr lang="es-ES" sz="2000" b="1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Sub23</a:t>
            </a:r>
            <a:r>
              <a:rPr lang="es-ES" sz="20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(20-23 años). Nacidos en los años 2001-2004. </a:t>
            </a:r>
          </a:p>
          <a:p>
            <a:r>
              <a:rPr lang="es-ES" sz="2000" b="1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Senior </a:t>
            </a:r>
            <a:r>
              <a:rPr lang="es-ES" sz="20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(24-39 años). Nacidos en los años 1985-2000. </a:t>
            </a:r>
          </a:p>
          <a:p>
            <a:r>
              <a:rPr lang="es-ES" sz="2000" b="1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Veterano 1 </a:t>
            </a:r>
            <a:r>
              <a:rPr lang="es-ES" sz="20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(40-49 años). Nacidos en los años 1975-1984. </a:t>
            </a:r>
          </a:p>
          <a:p>
            <a:r>
              <a:rPr lang="es-ES" sz="2000" b="1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Veterano 2 </a:t>
            </a:r>
            <a:r>
              <a:rPr lang="es-ES" sz="20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(50-59 años). Nacidos en los años 1965-1974. </a:t>
            </a:r>
          </a:p>
          <a:p>
            <a:r>
              <a:rPr lang="es-ES" sz="2000" b="1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Veterano 3 </a:t>
            </a:r>
            <a:r>
              <a:rPr lang="es-ES" sz="20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(60 años o más). Nacidos en 1964 o antes.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9B957-3261-1465-3715-45FCBCC29DA6}"/>
              </a:ext>
            </a:extLst>
          </p:cNvPr>
          <p:cNvSpPr txBox="1"/>
          <p:nvPr/>
        </p:nvSpPr>
        <p:spPr>
          <a:xfrm>
            <a:off x="3308560" y="441377"/>
            <a:ext cx="6069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DISTANCIAS Y CATEGORÍAS</a:t>
            </a:r>
          </a:p>
        </p:txBody>
      </p:sp>
      <p:pic>
        <p:nvPicPr>
          <p:cNvPr id="8" name="Picture 2" descr="INICIO - cuadriatlon.com">
            <a:extLst>
              <a:ext uri="{FF2B5EF4-FFF2-40B4-BE49-F238E27FC236}">
                <a16:creationId xmlns:a16="http://schemas.microsoft.com/office/drawing/2014/main" id="{C0BE65F9-7A40-E067-3F07-7A86EDBA8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577" y="6195171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918D100-399F-7969-CC3D-5A5AB7D81403}"/>
              </a:ext>
            </a:extLst>
          </p:cNvPr>
          <p:cNvSpPr txBox="1"/>
          <p:nvPr/>
        </p:nvSpPr>
        <p:spPr>
          <a:xfrm>
            <a:off x="273709" y="5156639"/>
            <a:ext cx="61092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sz="2000" b="1" i="0" u="none" strike="noStrike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 establecen las siguientes categorías por relevos: </a:t>
            </a:r>
          </a:p>
          <a:p>
            <a:r>
              <a:rPr lang="es-ES" sz="2000" b="1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Relevos masculinos </a:t>
            </a:r>
          </a:p>
          <a:p>
            <a:r>
              <a:rPr lang="es-ES" sz="2000" b="1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Relevos femeninos </a:t>
            </a:r>
          </a:p>
          <a:p>
            <a:r>
              <a:rPr lang="es-ES" sz="2000" b="1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Relevos mixtos </a:t>
            </a:r>
          </a:p>
        </p:txBody>
      </p:sp>
    </p:spTree>
    <p:extLst>
      <p:ext uri="{BB962C8B-B14F-4D97-AF65-F5344CB8AC3E}">
        <p14:creationId xmlns:p14="http://schemas.microsoft.com/office/powerpoint/2010/main" val="396873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>
            <a:extLst>
              <a:ext uri="{FF2B5EF4-FFF2-40B4-BE49-F238E27FC236}">
                <a16:creationId xmlns:a16="http://schemas.microsoft.com/office/drawing/2014/main" id="{0368CDD1-81AF-5D8E-C994-19F249A2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NICIO - cuadriatlon.com">
            <a:extLst>
              <a:ext uri="{FF2B5EF4-FFF2-40B4-BE49-F238E27FC236}">
                <a16:creationId xmlns:a16="http://schemas.microsoft.com/office/drawing/2014/main" id="{AAD0909A-898C-8663-D721-1734393C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13" y="5965303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1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Imagen">
            <a:extLst>
              <a:ext uri="{FF2B5EF4-FFF2-40B4-BE49-F238E27FC236}">
                <a16:creationId xmlns:a16="http://schemas.microsoft.com/office/drawing/2014/main" id="{69B0FDB9-2527-CA35-B230-2ED1498C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07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>
            <a:extLst>
              <a:ext uri="{FF2B5EF4-FFF2-40B4-BE49-F238E27FC236}">
                <a16:creationId xmlns:a16="http://schemas.microsoft.com/office/drawing/2014/main" id="{07D969D6-3287-AAF7-88EA-8E18B19B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NICIO - cuadriatlon.com">
            <a:extLst>
              <a:ext uri="{FF2B5EF4-FFF2-40B4-BE49-F238E27FC236}">
                <a16:creationId xmlns:a16="http://schemas.microsoft.com/office/drawing/2014/main" id="{E6C3CD3F-3E5B-BE0E-4B6E-C584AB52D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13" y="5965303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>
            <a:extLst>
              <a:ext uri="{FF2B5EF4-FFF2-40B4-BE49-F238E27FC236}">
                <a16:creationId xmlns:a16="http://schemas.microsoft.com/office/drawing/2014/main" id="{5B53793F-30D4-5AAA-DDFA-7797144D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NICIO - cuadriatlon.com">
            <a:extLst>
              <a:ext uri="{FF2B5EF4-FFF2-40B4-BE49-F238E27FC236}">
                <a16:creationId xmlns:a16="http://schemas.microsoft.com/office/drawing/2014/main" id="{BD90231C-4A3C-8A01-4569-07DC0F60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287" y="6150834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3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>
            <a:extLst>
              <a:ext uri="{FF2B5EF4-FFF2-40B4-BE49-F238E27FC236}">
                <a16:creationId xmlns:a16="http://schemas.microsoft.com/office/drawing/2014/main" id="{A2AEAACA-D58B-A860-AF5A-539FCD57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A158913D-C503-8A32-A915-2740668D2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1844675"/>
            <a:ext cx="10018850" cy="490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NICIO - cuadriatlon.com">
            <a:extLst>
              <a:ext uri="{FF2B5EF4-FFF2-40B4-BE49-F238E27FC236}">
                <a16:creationId xmlns:a16="http://schemas.microsoft.com/office/drawing/2014/main" id="{5F1E553F-022A-5AA7-EA34-B31AB0A9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13" y="6093168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9F49E7-2182-DCCD-1CBE-39BD3FABB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290" y="2402263"/>
            <a:ext cx="1288643" cy="12886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0D7041-054C-68CB-3BBD-67005A815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290" y="1006888"/>
            <a:ext cx="1288643" cy="12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>
            <a:extLst>
              <a:ext uri="{FF2B5EF4-FFF2-40B4-BE49-F238E27FC236}">
                <a16:creationId xmlns:a16="http://schemas.microsoft.com/office/drawing/2014/main" id="{4F204A71-EFBF-8815-586B-70F7E88E9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NICIO - cuadriatlon.com">
            <a:extLst>
              <a:ext uri="{FF2B5EF4-FFF2-40B4-BE49-F238E27FC236}">
                <a16:creationId xmlns:a16="http://schemas.microsoft.com/office/drawing/2014/main" id="{1FD4B01A-4AF7-81F2-892B-8E71B912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9" y="6097825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3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 Imagen">
            <a:extLst>
              <a:ext uri="{FF2B5EF4-FFF2-40B4-BE49-F238E27FC236}">
                <a16:creationId xmlns:a16="http://schemas.microsoft.com/office/drawing/2014/main" id="{7C5523D1-EA34-8AFC-BFC3-C47A0208B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5B1E953C-E0FD-40FE-19A5-D8421B6B7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1844676"/>
            <a:ext cx="9939337" cy="495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NICIO - cuadriatlon.com">
            <a:extLst>
              <a:ext uri="{FF2B5EF4-FFF2-40B4-BE49-F238E27FC236}">
                <a16:creationId xmlns:a16="http://schemas.microsoft.com/office/drawing/2014/main" id="{03A0F28E-A2D3-88CC-4600-65BDF844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577" y="6150834"/>
            <a:ext cx="1953360" cy="5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8394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198</TotalTime>
  <Words>183</Words>
  <Application>Microsoft Office PowerPoint</Application>
  <PresentationFormat>Panorámica</PresentationFormat>
  <Paragraphs>27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Roboto Condensed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Cuadriatlon Cazalegas 2024</dc:title>
  <dc:creator>Fernando Elez</dc:creator>
  <cp:lastModifiedBy>fernandoelez49@gmail.com</cp:lastModifiedBy>
  <cp:revision>8</cp:revision>
  <dcterms:created xsi:type="dcterms:W3CDTF">2023-01-20T06:45:48Z</dcterms:created>
  <dcterms:modified xsi:type="dcterms:W3CDTF">2024-04-28T21:31:29Z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1188400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