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8" r:id="rId2"/>
    <p:sldId id="256" r:id="rId3"/>
    <p:sldId id="326" r:id="rId4"/>
    <p:sldId id="327" r:id="rId5"/>
    <p:sldId id="323" r:id="rId6"/>
    <p:sldId id="328" r:id="rId7"/>
    <p:sldId id="325" r:id="rId8"/>
    <p:sldId id="260" r:id="rId9"/>
    <p:sldId id="269" r:id="rId10"/>
    <p:sldId id="318" r:id="rId11"/>
    <p:sldId id="310" r:id="rId12"/>
    <p:sldId id="313" r:id="rId13"/>
    <p:sldId id="319" r:id="rId14"/>
    <p:sldId id="321" r:id="rId15"/>
    <p:sldId id="314" r:id="rId16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us" initials="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F3399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987" autoAdjust="0"/>
  </p:normalViewPr>
  <p:slideViewPr>
    <p:cSldViewPr snapToGrid="0">
      <p:cViewPr varScale="1">
        <p:scale>
          <a:sx n="109" d="100"/>
          <a:sy n="109" d="100"/>
        </p:scale>
        <p:origin x="86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8-27T00:23:05.852" idx="1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8228013" y="7938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6108700" y="92075"/>
            <a:ext cx="6080125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7335838" y="31750"/>
            <a:ext cx="4852987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7845425" y="609600"/>
            <a:ext cx="434340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654F6-C830-4A2C-9D90-C7CBCCED4E52}" type="datetimeFigureOut">
              <a:rPr lang="en-US"/>
              <a:t>7/9/2026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ADC360-43BE-4A55-934A-C2BAD79667C4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4B447-7456-4509-9EC7-5057491122C9}" type="datetimeFigureOut">
              <a:rPr lang="en-US"/>
              <a:t>7/9/2026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F1FF9A3E-AA64-4A05-9C9A-930CFADB6558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C4B60-799E-4AAB-83EB-055176A8AA1A}" type="datetimeFigureOut">
              <a:rPr lang="en-US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A7E92-FAE4-4FAA-B731-82D140AE947F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/>
          <p:cNvSpPr txBox="1"/>
          <p:nvPr/>
        </p:nvSpPr>
        <p:spPr>
          <a:xfrm>
            <a:off x="531813" y="8128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5" name="TextBox 14"/>
          <p:cNvSpPr txBox="1"/>
          <p:nvPr/>
        </p:nvSpPr>
        <p:spPr>
          <a:xfrm>
            <a:off x="10285413" y="27686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8B8DD-56F2-4BB9-AC9D-D4753D09EEAC}" type="datetimeFigureOut">
              <a:rPr lang="en-US"/>
              <a:t>7/9/2026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E75AD32-C59E-4086-B45D-285CB111CF8F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2B89D-D081-4F6A-A3BA-5726F9640409}" type="datetimeFigureOut">
              <a:rPr lang="en-US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BA4151-DCF4-4F5E-9C0B-565AAB1F4327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/>
          <p:cNvSpPr txBox="1"/>
          <p:nvPr/>
        </p:nvSpPr>
        <p:spPr>
          <a:xfrm>
            <a:off x="531813" y="8128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5" name="TextBox 11"/>
          <p:cNvSpPr txBox="1"/>
          <p:nvPr/>
        </p:nvSpPr>
        <p:spPr>
          <a:xfrm>
            <a:off x="10285413" y="27686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CA491-3CFB-4FF8-A928-F7BB0867509D}" type="datetimeFigureOut">
              <a:rPr lang="en-US"/>
              <a:t>7/9/2026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A121950-7C7F-44E5-B50F-EA55C74206D9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F804E-75DF-412F-A144-D7ABB7CD6B67}" type="datetimeFigureOut">
              <a:rPr lang="en-US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B8BA89B-3DA1-4705-8984-D220CF8033DB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0A6F2-C236-4CEC-AF76-CB291B875E8C}" type="datetimeFigureOut">
              <a:rPr lang="en-US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FD0900-1330-4D1F-8F47-386090BAD850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AD87B-3262-4F1F-A7CE-73969A272FA4}" type="datetimeFigureOut">
              <a:rPr lang="en-US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9FF36-A652-4AD7-B164-91BA24CC6D7A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13FC0-96A6-43C7-B40B-886DDF342A05}" type="datetimeFigureOut">
              <a:rPr lang="en-US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1180E-B629-4FF4-9395-79680AA6A75F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33AB3-558B-46F8-8AEC-98D454594FEC}" type="datetimeFigureOut">
              <a:rPr lang="en-US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AF863-8650-43D1-9407-647DF297BEFB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21E5-F320-4262-B6A2-D3E9F24619F4}" type="datetimeFigureOut">
              <a:rPr lang="en-US"/>
              <a:t>7/9/2026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29753-3516-422A-AFD3-B10DF6D7A5A6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843EA-438D-464F-9728-CCFA7A7DE396}" type="datetimeFigureOut">
              <a:rPr lang="en-US"/>
              <a:t>7/9/2026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21E1A-783C-41FE-B2AB-FFDB0F01A620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8CFD5-477D-44DD-ABA9-0234DA215E19}" type="datetimeFigureOut">
              <a:rPr lang="en-US"/>
              <a:t>7/9/2026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3595F-4E90-414E-9ADE-AEACFCC102B3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5E991-3003-4EE0-9EE4-2C3638A45078}" type="datetimeFigureOut">
              <a:rPr lang="en-US"/>
              <a:t>7/9/2026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249BD-5497-4CFA-827C-3E4229810982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675F3-D371-4774-8A41-E6A204318527}" type="datetimeFigureOut">
              <a:rPr lang="en-US"/>
              <a:t>7/9/2026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4C8A2-0006-441E-BAC6-33FF12709B5D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2B829-4EF3-4712-84E5-617A26A63875}" type="datetimeFigureOut">
              <a:rPr lang="en-US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FDC46-939B-40A6-8CB8-867155A7E9A7}" type="slidenum">
              <a:rPr lang="en-US" altLang="en-US"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64D4EF"/>
            </a:gs>
            <a:gs pos="10001">
              <a:srgbClr val="64D4EF"/>
            </a:gs>
            <a:gs pos="100000">
              <a:srgbClr val="06588E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/>
          <p:nvPr/>
        </p:nvGrpSpPr>
        <p:grpSpPr bwMode="auto">
          <a:xfrm>
            <a:off x="9207500" y="2963863"/>
            <a:ext cx="2981325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5852" y="2963333"/>
              <a:ext cx="912975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3013" y="3285648"/>
              <a:ext cx="1895814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853" y="3131636"/>
              <a:ext cx="1744974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600" y="3682589"/>
              <a:ext cx="1270227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3" y="4487863"/>
            <a:ext cx="85344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3" y="685800"/>
            <a:ext cx="8534400" cy="36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s-ES" altLang="en-US"/>
              <a:t>Editar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3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A9B422B8-F017-4AD9-9921-644B7A91FEF9}" type="datetimeFigureOut">
              <a:rPr lang="en-US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3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3200">
                <a:solidFill>
                  <a:srgbClr val="0A304A"/>
                </a:solidFill>
                <a:latin typeface="Century Gothic" panose="020B0502020202020204" pitchFamily="34" charset="0"/>
              </a:defRPr>
            </a:lvl1pPr>
          </a:lstStyle>
          <a:p>
            <a:fld id="{452ABA91-7D2D-47E8-8189-1DE71A39A648}" type="slidenum">
              <a:rPr lang="en-US" altLang="en-US"/>
              <a:t>‹Nº›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800"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CuadroTexto 1"/>
          <p:cNvSpPr txBox="1">
            <a:spLocks noChangeArrowheads="1"/>
          </p:cNvSpPr>
          <p:nvPr/>
        </p:nvSpPr>
        <p:spPr bwMode="auto">
          <a:xfrm>
            <a:off x="1913255" y="1415733"/>
            <a:ext cx="9223375" cy="452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n-US" sz="4800" dirty="0">
                <a:latin typeface="Century Gothic" panose="020B0502020202020204" pitchFamily="34" charset="0"/>
              </a:rPr>
              <a:t>MEMORIA III Triatlón Super Sprint de la Roda</a:t>
            </a:r>
          </a:p>
          <a:p>
            <a:pPr algn="ctr" eaLnBrk="1" hangingPunct="1"/>
            <a:endParaRPr lang="es-ES" altLang="en-US" sz="4800" dirty="0">
              <a:latin typeface="Century Gothic" panose="020B0502020202020204" pitchFamily="34" charset="0"/>
            </a:endParaRPr>
          </a:p>
          <a:p>
            <a:pPr algn="ctr" eaLnBrk="1" hangingPunct="1"/>
            <a:endParaRPr lang="es-ES" altLang="en-US" sz="4800" dirty="0">
              <a:latin typeface="Century Gothic" panose="020B0502020202020204" pitchFamily="34" charset="0"/>
            </a:endParaRPr>
          </a:p>
          <a:p>
            <a:pPr algn="l" eaLnBrk="1" hangingPunct="1"/>
            <a:r>
              <a:rPr lang="es-ES" altLang="en-US" sz="3200" b="1" dirty="0">
                <a:solidFill>
                  <a:schemeClr val="bg1"/>
                </a:solidFill>
                <a:latin typeface="Hiragino Maru Gothic Pro" panose="020F0400000000000000" charset="-122"/>
                <a:ea typeface="Hiragino Maru Gothic Pro" panose="020F0400000000000000" charset="-122"/>
              </a:rPr>
              <a:t>NATACIÓN: 300 metros</a:t>
            </a:r>
          </a:p>
          <a:p>
            <a:pPr algn="l" eaLnBrk="1" hangingPunct="1"/>
            <a:r>
              <a:rPr lang="es-ES" altLang="en-US" sz="3200" b="1" dirty="0">
                <a:solidFill>
                  <a:schemeClr val="bg1"/>
                </a:solidFill>
                <a:latin typeface="Hiragino Maru Gothic Pro" panose="020F0400000000000000" charset="-122"/>
                <a:ea typeface="Hiragino Maru Gothic Pro" panose="020F0400000000000000" charset="-122"/>
              </a:rPr>
              <a:t>CICLISMO: 5 Km</a:t>
            </a:r>
          </a:p>
          <a:p>
            <a:pPr algn="l" eaLnBrk="1" hangingPunct="1"/>
            <a:r>
              <a:rPr lang="es-ES" altLang="en-US" sz="3200" b="1" dirty="0">
                <a:solidFill>
                  <a:schemeClr val="bg1"/>
                </a:solidFill>
                <a:latin typeface="Hiragino Maru Gothic Pro" panose="020F0400000000000000" charset="-122"/>
                <a:ea typeface="Hiragino Maru Gothic Pro" panose="020F0400000000000000" charset="-122"/>
              </a:rPr>
              <a:t>CARRERA: 1,6 Km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2915" y="877570"/>
            <a:ext cx="3115945" cy="5102225"/>
          </a:xfrm>
        </p:spPr>
        <p:txBody>
          <a:bodyPr>
            <a:normAutofit/>
          </a:bodyPr>
          <a:lstStyle/>
          <a:p>
            <a:pPr algn="ctr"/>
            <a:r>
              <a:rPr lang="es-ES" altLang="en-US"/>
              <a:t>NATACIÓN Y ÁREA DE TRANSICIÓN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3949065" y="685800"/>
            <a:ext cx="7440295" cy="5102225"/>
          </a:xfrm>
        </p:spPr>
        <p:txBody>
          <a:bodyPr/>
          <a:lstStyle/>
          <a:p>
            <a:r>
              <a:rPr lang="es-ES" altLang="en-US">
                <a:solidFill>
                  <a:schemeClr val="tx1"/>
                </a:solidFill>
              </a:rPr>
              <a:t>Salida desde el agua, a la derecha de la boya inferior hasta el borde derecho.</a:t>
            </a:r>
          </a:p>
          <a:p>
            <a:r>
              <a:rPr lang="es-ES" altLang="en-US">
                <a:solidFill>
                  <a:schemeClr val="tx1"/>
                </a:solidFill>
              </a:rPr>
              <a:t>Máximo 30 triatletas por serie.</a:t>
            </a:r>
          </a:p>
          <a:p>
            <a:r>
              <a:rPr lang="es-ES" altLang="en-US">
                <a:solidFill>
                  <a:schemeClr val="tx1"/>
                </a:solidFill>
              </a:rPr>
              <a:t>Piscina de 50 metros.</a:t>
            </a:r>
          </a:p>
          <a:p>
            <a:r>
              <a:rPr lang="es-ES" altLang="en-US">
                <a:solidFill>
                  <a:schemeClr val="tx1"/>
                </a:solidFill>
              </a:rPr>
              <a:t>Las boyas quedan a la izquierda, 3 vueltas (300 m).</a:t>
            </a:r>
          </a:p>
          <a:p>
            <a:r>
              <a:rPr lang="es-ES" altLang="en-US">
                <a:solidFill>
                  <a:schemeClr val="tx1"/>
                </a:solidFill>
              </a:rPr>
              <a:t>Salida a T1 por la boya inferior, zona habilitada entre conos.</a:t>
            </a:r>
          </a:p>
          <a:p>
            <a:r>
              <a:rPr lang="es-ES" altLang="en-US">
                <a:solidFill>
                  <a:schemeClr val="tx1"/>
                </a:solidFill>
              </a:rPr>
              <a:t>Pasillo de compensación en T1 al coger la bicicleta.</a:t>
            </a:r>
          </a:p>
        </p:txBody>
      </p:sp>
      <p:pic>
        <p:nvPicPr>
          <p:cNvPr id="10242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3" y="197485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/Users/jesus/Desktop/prep roda dt/pwp 2024/Natación la roda.jpgNatación la ro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2795" y="576580"/>
            <a:ext cx="8415020" cy="543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CuadroTexto 33"/>
          <p:cNvSpPr txBox="1"/>
          <p:nvPr/>
        </p:nvSpPr>
        <p:spPr>
          <a:xfrm>
            <a:off x="192088" y="2163763"/>
            <a:ext cx="3000375" cy="17532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chemeClr val="bg2">
                    <a:lumMod val="75000"/>
                  </a:schemeClr>
                </a:solidFill>
                <a:latin typeface="+mn-lt"/>
                <a:cs typeface="+mn-cs"/>
              </a:rPr>
              <a:t>NATACIÓN Y ÁREA DE TRANSICIÓN</a:t>
            </a:r>
            <a:endParaRPr lang="es-ES" sz="6600" dirty="0">
              <a:solidFill>
                <a:schemeClr val="bg2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0220" y="685800"/>
            <a:ext cx="2696210" cy="5307965"/>
          </a:xfrm>
        </p:spPr>
        <p:txBody>
          <a:bodyPr>
            <a:normAutofit/>
          </a:bodyPr>
          <a:lstStyle/>
          <a:p>
            <a:pPr algn="ctr"/>
            <a:r>
              <a:rPr lang="es-ES" altLang="en-US" dirty="0" err="1">
                <a:sym typeface="+mn-ea"/>
              </a:rPr>
              <a:t>SEgmento</a:t>
            </a:r>
            <a:r>
              <a:rPr lang="es-ES" altLang="en-US" dirty="0">
                <a:sym typeface="+mn-ea"/>
              </a:rPr>
              <a:t> CICLISMO y T2</a:t>
            </a:r>
            <a:br>
              <a:rPr lang="es-ES" altLang="en-U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74135" y="339090"/>
            <a:ext cx="6632575" cy="3074670"/>
          </a:xfrm>
        </p:spPr>
        <p:txBody>
          <a:bodyPr/>
          <a:lstStyle/>
          <a:p>
            <a:r>
              <a:rPr lang="es-ES" dirty="0">
                <a:solidFill>
                  <a:schemeClr val="tx1"/>
                </a:solidFill>
              </a:rPr>
              <a:t>Circuito ciclismo 2 vueltas de 2,5 km (Total 5 Km).</a:t>
            </a:r>
          </a:p>
          <a:p>
            <a:r>
              <a:rPr lang="es-ES" dirty="0">
                <a:solidFill>
                  <a:schemeClr val="tx1"/>
                </a:solidFill>
              </a:rPr>
              <a:t>Salida de T1 hacia la izquierda.</a:t>
            </a:r>
          </a:p>
          <a:p>
            <a:r>
              <a:rPr lang="es-ES" dirty="0">
                <a:solidFill>
                  <a:schemeClr val="tx1"/>
                </a:solidFill>
              </a:rPr>
              <a:t>T2 sin compensación, salida directa a Carrera.</a:t>
            </a:r>
          </a:p>
        </p:txBody>
      </p:sp>
      <p:pic>
        <p:nvPicPr>
          <p:cNvPr id="4" name="Imagen 3" descr="Captura de pantalla 2024-08-26 a las 23.50.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950" y="2712085"/>
            <a:ext cx="1809750" cy="3790950"/>
          </a:xfrm>
          <a:prstGeom prst="rect">
            <a:avLst/>
          </a:prstGeom>
        </p:spPr>
      </p:pic>
      <p:pic>
        <p:nvPicPr>
          <p:cNvPr id="10242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3" y="197485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" y="689610"/>
            <a:ext cx="2725420" cy="5308600"/>
          </a:xfrm>
        </p:spPr>
        <p:txBody>
          <a:bodyPr/>
          <a:lstStyle/>
          <a:p>
            <a:pPr algn="ctr"/>
            <a:r>
              <a:rPr lang="es-ES" altLang="en-US"/>
              <a:t>SECTOR CICLISMO y T2</a:t>
            </a:r>
          </a:p>
        </p:txBody>
      </p:sp>
      <p:pic>
        <p:nvPicPr>
          <p:cNvPr id="10242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8" y="152400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Marcador de contenido 11">
            <a:extLst>
              <a:ext uri="{FF2B5EF4-FFF2-40B4-BE49-F238E27FC236}">
                <a16:creationId xmlns:a16="http://schemas.microsoft.com/office/drawing/2014/main" id="{DA6E350C-4544-79E4-ED60-FC3E41B94A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34151" y="1076324"/>
            <a:ext cx="6456034" cy="4023213"/>
          </a:xfrm>
          <a:prstGeom prst="rect">
            <a:avLst/>
          </a:prstGeom>
        </p:spPr>
      </p:pic>
      <p:sp>
        <p:nvSpPr>
          <p:cNvPr id="13" name="Flecha: hacia arriba 12">
            <a:extLst>
              <a:ext uri="{FF2B5EF4-FFF2-40B4-BE49-F238E27FC236}">
                <a16:creationId xmlns:a16="http://schemas.microsoft.com/office/drawing/2014/main" id="{209FF8F6-C527-C743-4752-6FCE2E56B4F0}"/>
              </a:ext>
            </a:extLst>
          </p:cNvPr>
          <p:cNvSpPr/>
          <p:nvPr/>
        </p:nvSpPr>
        <p:spPr>
          <a:xfrm rot="20916939" flipH="1">
            <a:off x="5574024" y="1875021"/>
            <a:ext cx="109718" cy="449712"/>
          </a:xfrm>
          <a:prstGeom prst="upArrow">
            <a:avLst>
              <a:gd name="adj1" fmla="val 66949"/>
              <a:gd name="adj2" fmla="val 50000"/>
            </a:avLst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ES" sz="110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54BBB4C-1F06-243E-91F4-3BD7331F6560}"/>
              </a:ext>
            </a:extLst>
          </p:cNvPr>
          <p:cNvSpPr/>
          <p:nvPr/>
        </p:nvSpPr>
        <p:spPr>
          <a:xfrm>
            <a:off x="5727047" y="2179247"/>
            <a:ext cx="276225" cy="5524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E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5120" y="896620"/>
            <a:ext cx="2446020" cy="5097780"/>
          </a:xfrm>
        </p:spPr>
        <p:txBody>
          <a:bodyPr>
            <a:normAutofit/>
          </a:bodyPr>
          <a:lstStyle/>
          <a:p>
            <a:pPr algn="ctr"/>
            <a:r>
              <a:rPr lang="es-ES" sz="3200" dirty="0" err="1"/>
              <a:t>SEgmento</a:t>
            </a:r>
            <a:r>
              <a:rPr lang="es-ES" sz="3200" dirty="0"/>
              <a:t> carrera a pie</a:t>
            </a:r>
            <a:br>
              <a:rPr lang="es-ES" sz="3200" dirty="0"/>
            </a:br>
            <a:endParaRPr lang="es-ES" sz="3200" dirty="0"/>
          </a:p>
        </p:txBody>
      </p:sp>
      <p:pic>
        <p:nvPicPr>
          <p:cNvPr id="10242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3" y="197485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3168015" y="1296670"/>
            <a:ext cx="7798435" cy="4321810"/>
          </a:xfrm>
        </p:spPr>
        <p:txBody>
          <a:bodyPr/>
          <a:lstStyle/>
          <a:p>
            <a:r>
              <a:rPr lang="es-ES" altLang="en-US" dirty="0">
                <a:solidFill>
                  <a:schemeClr val="tx1"/>
                </a:solidFill>
              </a:rPr>
              <a:t>Carrera a pie, 2 vueltas al circuito marcado en azul de 800 metros, (Total 1,6 Km).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5120" y="896620"/>
            <a:ext cx="2446020" cy="5097780"/>
          </a:xfrm>
        </p:spPr>
        <p:txBody>
          <a:bodyPr>
            <a:normAutofit/>
          </a:bodyPr>
          <a:lstStyle/>
          <a:p>
            <a:pPr algn="ctr"/>
            <a:r>
              <a:rPr lang="es-ES" sz="3000" dirty="0"/>
              <a:t>Segmento carrera a pie</a:t>
            </a:r>
            <a:br>
              <a:rPr lang="es-ES" sz="3000" dirty="0"/>
            </a:br>
            <a:endParaRPr lang="es-ES" sz="3000" dirty="0"/>
          </a:p>
        </p:txBody>
      </p:sp>
      <p:pic>
        <p:nvPicPr>
          <p:cNvPr id="10242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3" y="197485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855E8CE-969D-8D89-9BB9-7AB0C88A7F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16292" y="685799"/>
            <a:ext cx="4683646" cy="500282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BA02A74-6D83-7862-3BA0-A24981F1E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03793" y="367983"/>
            <a:ext cx="8534400" cy="1506537"/>
          </a:xfrm>
        </p:spPr>
        <p:txBody>
          <a:bodyPr>
            <a:normAutofit/>
          </a:bodyPr>
          <a:lstStyle/>
          <a:p>
            <a:pPr algn="ctr"/>
            <a:r>
              <a:rPr lang="es-ES" altLang="en-US"/>
              <a:t>CATEGORIAS</a:t>
            </a:r>
            <a:endParaRPr lang="es-ES" altLang="en-US" sz="2220"/>
          </a:p>
        </p:txBody>
      </p:sp>
      <p:pic>
        <p:nvPicPr>
          <p:cNvPr id="10242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3" y="197485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AB57087C-D60C-6198-1186-A2D687A70C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110731"/>
              </p:ext>
            </p:extLst>
          </p:nvPr>
        </p:nvGraphicFramePr>
        <p:xfrm>
          <a:off x="1106170" y="2528377"/>
          <a:ext cx="8534400" cy="2049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8432">
                  <a:extLst>
                    <a:ext uri="{9D8B030D-6E8A-4147-A177-3AD203B41FA5}">
                      <a16:colId xmlns:a16="http://schemas.microsoft.com/office/drawing/2014/main" val="1420177942"/>
                    </a:ext>
                  </a:extLst>
                </a:gridCol>
                <a:gridCol w="834602">
                  <a:extLst>
                    <a:ext uri="{9D8B030D-6E8A-4147-A177-3AD203B41FA5}">
                      <a16:colId xmlns:a16="http://schemas.microsoft.com/office/drawing/2014/main" val="1475515715"/>
                    </a:ext>
                  </a:extLst>
                </a:gridCol>
                <a:gridCol w="834602">
                  <a:extLst>
                    <a:ext uri="{9D8B030D-6E8A-4147-A177-3AD203B41FA5}">
                      <a16:colId xmlns:a16="http://schemas.microsoft.com/office/drawing/2014/main" val="1550270213"/>
                    </a:ext>
                  </a:extLst>
                </a:gridCol>
                <a:gridCol w="834602">
                  <a:extLst>
                    <a:ext uri="{9D8B030D-6E8A-4147-A177-3AD203B41FA5}">
                      <a16:colId xmlns:a16="http://schemas.microsoft.com/office/drawing/2014/main" val="2529498059"/>
                    </a:ext>
                  </a:extLst>
                </a:gridCol>
                <a:gridCol w="834602">
                  <a:extLst>
                    <a:ext uri="{9D8B030D-6E8A-4147-A177-3AD203B41FA5}">
                      <a16:colId xmlns:a16="http://schemas.microsoft.com/office/drawing/2014/main" val="2714116773"/>
                    </a:ext>
                  </a:extLst>
                </a:gridCol>
                <a:gridCol w="900444">
                  <a:extLst>
                    <a:ext uri="{9D8B030D-6E8A-4147-A177-3AD203B41FA5}">
                      <a16:colId xmlns:a16="http://schemas.microsoft.com/office/drawing/2014/main" val="1469915124"/>
                    </a:ext>
                  </a:extLst>
                </a:gridCol>
                <a:gridCol w="1022372">
                  <a:extLst>
                    <a:ext uri="{9D8B030D-6E8A-4147-A177-3AD203B41FA5}">
                      <a16:colId xmlns:a16="http://schemas.microsoft.com/office/drawing/2014/main" val="4144172342"/>
                    </a:ext>
                  </a:extLst>
                </a:gridCol>
                <a:gridCol w="1022372">
                  <a:extLst>
                    <a:ext uri="{9D8B030D-6E8A-4147-A177-3AD203B41FA5}">
                      <a16:colId xmlns:a16="http://schemas.microsoft.com/office/drawing/2014/main" val="4013443578"/>
                    </a:ext>
                  </a:extLst>
                </a:gridCol>
                <a:gridCol w="1022372">
                  <a:extLst>
                    <a:ext uri="{9D8B030D-6E8A-4147-A177-3AD203B41FA5}">
                      <a16:colId xmlns:a16="http://schemas.microsoft.com/office/drawing/2014/main" val="2695077055"/>
                    </a:ext>
                  </a:extLst>
                </a:gridCol>
              </a:tblGrid>
              <a:tr h="509662">
                <a:tc>
                  <a:txBody>
                    <a:bodyPr/>
                    <a:lstStyle/>
                    <a:p>
                      <a:pPr marL="46355" indent="-6350" algn="l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CATEGORÍAS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36195" indent="-6350" algn="l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CADETE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8415" indent="-6350" algn="l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JUVENIL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0960" indent="-6350" algn="l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JUNIOR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27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SUB 23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22860" indent="-6350" algn="l">
                        <a:lnSpc>
                          <a:spcPct val="107000"/>
                        </a:lnSpc>
                        <a:spcAft>
                          <a:spcPts val="560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ABSOLUT</a:t>
                      </a:r>
                    </a:p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O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9050" indent="-6350" algn="just">
                        <a:lnSpc>
                          <a:spcPct val="107000"/>
                        </a:lnSpc>
                        <a:spcAft>
                          <a:spcPts val="560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VETERANO</a:t>
                      </a:r>
                    </a:p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1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9685" indent="-6350" algn="just">
                        <a:lnSpc>
                          <a:spcPct val="107000"/>
                        </a:lnSpc>
                        <a:spcAft>
                          <a:spcPts val="560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VETERANO</a:t>
                      </a:r>
                    </a:p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2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8415" indent="-6350" algn="just">
                        <a:lnSpc>
                          <a:spcPct val="107000"/>
                        </a:lnSpc>
                        <a:spcAft>
                          <a:spcPts val="560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VETERANO</a:t>
                      </a:r>
                    </a:p>
                    <a:p>
                      <a:pPr marL="190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3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extLst>
                  <a:ext uri="{0D108BD9-81ED-4DB2-BD59-A6C34878D82A}">
                    <a16:rowId xmlns:a16="http://schemas.microsoft.com/office/drawing/2014/main" val="1486987302"/>
                  </a:ext>
                </a:extLst>
              </a:tr>
              <a:tr h="512101">
                <a:tc>
                  <a:txBody>
                    <a:bodyPr/>
                    <a:lstStyle/>
                    <a:p>
                      <a:pPr marL="6350" marR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EDAD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35560" marR="3556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14-15 años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16 – 17 años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18 – 19 años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20 – 23 años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indent="-6350" algn="l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24 – 39 años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0" indent="-6350" algn="l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40 – 49 años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0" indent="-6350" algn="l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50 – 59 años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7145" indent="-6350" algn="l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60 o más años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extLst>
                  <a:ext uri="{0D108BD9-81ED-4DB2-BD59-A6C34878D82A}">
                    <a16:rowId xmlns:a16="http://schemas.microsoft.com/office/drawing/2014/main" val="1453726340"/>
                  </a:ext>
                </a:extLst>
              </a:tr>
              <a:tr h="257270">
                <a:tc>
                  <a:txBody>
                    <a:bodyPr/>
                    <a:lstStyle/>
                    <a:p>
                      <a:pPr marL="127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NATACIÓN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300m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90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300m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300m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marR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300m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300m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marR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300m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300m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27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300m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extLst>
                  <a:ext uri="{0D108BD9-81ED-4DB2-BD59-A6C34878D82A}">
                    <a16:rowId xmlns:a16="http://schemas.microsoft.com/office/drawing/2014/main" val="3669861563"/>
                  </a:ext>
                </a:extLst>
              </a:tr>
              <a:tr h="258489">
                <a:tc>
                  <a:txBody>
                    <a:bodyPr/>
                    <a:lstStyle/>
                    <a:p>
                      <a:pPr marL="190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CICLISMO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5 km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5 km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254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5 km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27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5 km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27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5 km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27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5 km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90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5 km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marR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5 km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extLst>
                  <a:ext uri="{0D108BD9-81ED-4DB2-BD59-A6C34878D82A}">
                    <a16:rowId xmlns:a16="http://schemas.microsoft.com/office/drawing/2014/main" val="3500525138"/>
                  </a:ext>
                </a:extLst>
              </a:tr>
              <a:tr h="512101">
                <a:tc>
                  <a:txBody>
                    <a:bodyPr/>
                    <a:lstStyle/>
                    <a:p>
                      <a:pPr marL="104140" indent="-6350" algn="l">
                        <a:lnSpc>
                          <a:spcPct val="107000"/>
                        </a:lnSpc>
                        <a:spcAft>
                          <a:spcPts val="59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CARRERA A</a:t>
                      </a:r>
                    </a:p>
                    <a:p>
                      <a:pPr marL="127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>
                          <a:effectLst/>
                        </a:rPr>
                        <a:t>PIE</a:t>
                      </a:r>
                      <a:endParaRPr lang="es-ES" sz="12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90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 dirty="0">
                          <a:effectLst/>
                        </a:rPr>
                        <a:t>1,6 km</a:t>
                      </a:r>
                      <a:endParaRPr lang="es-ES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90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 dirty="0">
                          <a:effectLst/>
                        </a:rPr>
                        <a:t>1,6 km</a:t>
                      </a:r>
                      <a:endParaRPr lang="es-ES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 dirty="0">
                          <a:effectLst/>
                        </a:rPr>
                        <a:t>1,6 km</a:t>
                      </a:r>
                      <a:endParaRPr lang="es-ES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marR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 dirty="0">
                          <a:effectLst/>
                        </a:rPr>
                        <a:t>1,6 km</a:t>
                      </a:r>
                      <a:endParaRPr lang="es-ES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27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 dirty="0">
                          <a:effectLst/>
                        </a:rPr>
                        <a:t>1,6 km</a:t>
                      </a:r>
                      <a:endParaRPr lang="es-ES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marR="635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 dirty="0">
                          <a:effectLst/>
                        </a:rPr>
                        <a:t>1,6 km</a:t>
                      </a:r>
                      <a:endParaRPr lang="es-ES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 dirty="0">
                          <a:effectLst/>
                        </a:rPr>
                        <a:t>1,6 km</a:t>
                      </a:r>
                      <a:endParaRPr lang="es-ES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tc>
                  <a:txBody>
                    <a:bodyPr/>
                    <a:lstStyle/>
                    <a:p>
                      <a:pPr marL="1270" indent="-6350" algn="ctr">
                        <a:lnSpc>
                          <a:spcPct val="107000"/>
                        </a:lnSpc>
                        <a:spcAft>
                          <a:spcPts val="1185"/>
                        </a:spcAft>
                        <a:buNone/>
                      </a:pPr>
                      <a:r>
                        <a:rPr lang="es-ES" sz="1200" kern="100" dirty="0">
                          <a:effectLst/>
                        </a:rPr>
                        <a:t>1,6 km</a:t>
                      </a:r>
                      <a:endParaRPr lang="es-ES" sz="12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034" marR="79254" marT="7925" marB="0"/>
                </a:tc>
                <a:extLst>
                  <a:ext uri="{0D108BD9-81ED-4DB2-BD59-A6C34878D82A}">
                    <a16:rowId xmlns:a16="http://schemas.microsoft.com/office/drawing/2014/main" val="25944263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03793" y="367983"/>
            <a:ext cx="8534400" cy="1506537"/>
          </a:xfrm>
        </p:spPr>
        <p:txBody>
          <a:bodyPr>
            <a:normAutofit/>
          </a:bodyPr>
          <a:lstStyle/>
          <a:p>
            <a:pPr algn="ctr"/>
            <a:r>
              <a:rPr lang="es-ES" altLang="en-US"/>
              <a:t>HORARIOS SEMIFINALES</a:t>
            </a:r>
            <a:br>
              <a:rPr lang="es-ES" altLang="en-US"/>
            </a:br>
            <a:r>
              <a:rPr lang="es-ES" altLang="en-US" sz="2220"/>
              <a:t>(SEGÚN PARTICIPACIÓN PODRÁN SUFRIR MODIFICACIONES)</a:t>
            </a:r>
          </a:p>
        </p:txBody>
      </p:sp>
      <p:pic>
        <p:nvPicPr>
          <p:cNvPr id="4" name="Marcador de posición de contenido 3" descr="Captura de pantalla 2024-08-27 a las 0.12.4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1890" y="2183765"/>
            <a:ext cx="5958205" cy="3615055"/>
          </a:xfrm>
          <a:prstGeom prst="rect">
            <a:avLst/>
          </a:prstGeom>
        </p:spPr>
      </p:pic>
      <p:pic>
        <p:nvPicPr>
          <p:cNvPr id="10242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3" y="197485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03793" y="367983"/>
            <a:ext cx="8534400" cy="1506537"/>
          </a:xfrm>
        </p:spPr>
        <p:txBody>
          <a:bodyPr>
            <a:normAutofit/>
          </a:bodyPr>
          <a:lstStyle/>
          <a:p>
            <a:pPr algn="ctr"/>
            <a:r>
              <a:rPr lang="es-ES" altLang="en-US"/>
              <a:t>HORARIOS FINALES</a:t>
            </a:r>
            <a:br>
              <a:rPr lang="es-ES" altLang="en-US"/>
            </a:br>
            <a:r>
              <a:rPr lang="es-ES" altLang="en-US" sz="2220"/>
              <a:t>(SEGÚN PARTICIPACIÓN PODRÁN SUFRIR MODIFICACIONES)</a:t>
            </a:r>
          </a:p>
        </p:txBody>
      </p:sp>
      <p:pic>
        <p:nvPicPr>
          <p:cNvPr id="10242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3" y="197485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contenido 5" descr="Captura de pantalla 2024-08-27 a las 0.14.5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75380" y="2646680"/>
            <a:ext cx="5991225" cy="21050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03793" y="367983"/>
            <a:ext cx="8534400" cy="1506537"/>
          </a:xfrm>
        </p:spPr>
        <p:txBody>
          <a:bodyPr>
            <a:normAutofit/>
          </a:bodyPr>
          <a:lstStyle/>
          <a:p>
            <a:pPr algn="ctr"/>
            <a:r>
              <a:rPr lang="es-ES" altLang="en-US"/>
              <a:t>CLASIFICACIÓN FINALES</a:t>
            </a:r>
            <a:br>
              <a:rPr lang="es-ES" altLang="en-US"/>
            </a:br>
            <a:r>
              <a:rPr lang="es-ES" altLang="en-US" sz="2220"/>
              <a:t>(SEGÚN PARTICIPACIÓN PODRÁN SUFRIR MODIFICACIONES EN NÚMERO DE PARTICIPANTES)</a:t>
            </a:r>
          </a:p>
        </p:txBody>
      </p:sp>
      <p:pic>
        <p:nvPicPr>
          <p:cNvPr id="4" name="Marcador de posición de contenido 3" descr="/Users/jesus/Desktop/Captura de pantalla 2024-08-27 a las 0.19.08.pngCaptura de pantalla 2024-08-27 a las 0.19.08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95245" y="2218055"/>
            <a:ext cx="8025765" cy="3866515"/>
          </a:xfrm>
          <a:prstGeom prst="rect">
            <a:avLst/>
          </a:prstGeom>
        </p:spPr>
      </p:pic>
      <p:pic>
        <p:nvPicPr>
          <p:cNvPr id="10242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3" y="197485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03793" y="367983"/>
            <a:ext cx="8534400" cy="1506537"/>
          </a:xfrm>
        </p:spPr>
        <p:txBody>
          <a:bodyPr>
            <a:normAutofit/>
          </a:bodyPr>
          <a:lstStyle/>
          <a:p>
            <a:pPr algn="ctr"/>
            <a:r>
              <a:rPr lang="es-ES" altLang="en-US"/>
              <a:t>CLASIFICACIÓN FINALES</a:t>
            </a:r>
            <a:br>
              <a:rPr lang="es-ES" altLang="en-US"/>
            </a:br>
            <a:r>
              <a:rPr lang="es-ES" altLang="en-US" sz="2220"/>
              <a:t>(SEGÚN PARTICIPACIÓN PODRÁN SUFRIR MODIFICACIONES EN NÚMERO DE PARTICIPANTES)</a:t>
            </a:r>
          </a:p>
        </p:txBody>
      </p:sp>
      <p:pic>
        <p:nvPicPr>
          <p:cNvPr id="4" name="Marcador de posición de contenido 3" descr="/Users/jesus/Desktop/Captura de pantalla 2024-08-27 a las 0.19.42.pngCaptura de pantalla 2024-08-27 a las 0.19.4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95245" y="2779078"/>
            <a:ext cx="8025765" cy="2744470"/>
          </a:xfrm>
          <a:prstGeom prst="rect">
            <a:avLst/>
          </a:prstGeom>
        </p:spPr>
      </p:pic>
      <p:pic>
        <p:nvPicPr>
          <p:cNvPr id="10242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3" y="197485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/Users/jesus/Desktop/prep roda dt/pwp 2024/RECOGIDA DORSALES LA RODA.pngRECOGIDA DORSALES LA RO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6310" y="1331913"/>
            <a:ext cx="758063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CuadroTexto 1"/>
          <p:cNvSpPr txBox="1">
            <a:spLocks noChangeArrowheads="1"/>
          </p:cNvSpPr>
          <p:nvPr/>
        </p:nvSpPr>
        <p:spPr bwMode="auto">
          <a:xfrm>
            <a:off x="2041525" y="541338"/>
            <a:ext cx="92249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z="4800">
                <a:latin typeface="Century Gothic" panose="020B0502020202020204" pitchFamily="34" charset="0"/>
              </a:rPr>
              <a:t>RECOGIDA DE DORSALES </a:t>
            </a:r>
          </a:p>
        </p:txBody>
      </p:sp>
      <p:sp>
        <p:nvSpPr>
          <p:cNvPr id="6149" name="CuadroTexto 8"/>
          <p:cNvSpPr txBox="1">
            <a:spLocks noChangeArrowheads="1"/>
          </p:cNvSpPr>
          <p:nvPr/>
        </p:nvSpPr>
        <p:spPr bwMode="auto">
          <a:xfrm>
            <a:off x="358775" y="2673350"/>
            <a:ext cx="2743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>
                <a:latin typeface="Century Gothic" panose="020B0502020202020204" pitchFamily="34" charset="0"/>
              </a:rPr>
              <a:t>Localización</a:t>
            </a:r>
          </a:p>
          <a:p>
            <a:pPr eaLnBrk="1" hangingPunct="1"/>
            <a:r>
              <a:rPr lang="es-ES" altLang="en-US">
                <a:latin typeface="Century Gothic" panose="020B0502020202020204" pitchFamily="34" charset="0"/>
              </a:rPr>
              <a:t>Recogida de dorsales</a:t>
            </a:r>
          </a:p>
        </p:txBody>
      </p:sp>
      <p:sp>
        <p:nvSpPr>
          <p:cNvPr id="10" name="Flecha: hacia abajo 9"/>
          <p:cNvSpPr/>
          <p:nvPr/>
        </p:nvSpPr>
        <p:spPr>
          <a:xfrm>
            <a:off x="1377950" y="3581400"/>
            <a:ext cx="284163" cy="317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6151" name="Picture 4" descr="/Users/jesus/Desktop/prep roda dt/pwp 2024/QR PISCINA MUNICIPAL LA RODA.pngQR PISCINA MUNICIPAL LA ROD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3565" y="4145280"/>
            <a:ext cx="187325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908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CuadroTexto 1"/>
          <p:cNvSpPr txBox="1">
            <a:spLocks noChangeArrowheads="1"/>
          </p:cNvSpPr>
          <p:nvPr/>
        </p:nvSpPr>
        <p:spPr bwMode="auto">
          <a:xfrm>
            <a:off x="2041525" y="541338"/>
            <a:ext cx="92249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z="4800">
                <a:latin typeface="Century Gothic" panose="020B0502020202020204" pitchFamily="34" charset="0"/>
              </a:rPr>
              <a:t>RECOGIDA DE DORSALES </a:t>
            </a:r>
          </a:p>
        </p:txBody>
      </p:sp>
      <p:sp>
        <p:nvSpPr>
          <p:cNvPr id="7172" name="CuadroTexto 8"/>
          <p:cNvSpPr txBox="1">
            <a:spLocks noChangeArrowheads="1"/>
          </p:cNvSpPr>
          <p:nvPr/>
        </p:nvSpPr>
        <p:spPr bwMode="auto">
          <a:xfrm>
            <a:off x="1720850" y="2505075"/>
            <a:ext cx="8318500" cy="406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z="2400" dirty="0">
                <a:latin typeface="Century Gothic" panose="020B0502020202020204" pitchFamily="34" charset="0"/>
              </a:rPr>
              <a:t>La recogida de dorsales será en el lugar habilitado para tal fin, en la Piscina Pública Municipal.</a:t>
            </a:r>
          </a:p>
          <a:p>
            <a:pPr eaLnBrk="1" hangingPunct="1"/>
            <a:endParaRPr lang="es-ES" altLang="en-US" sz="2400" dirty="0">
              <a:latin typeface="Century Gothic" panose="020B0502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es-ES" altLang="en-US" sz="2400" dirty="0">
                <a:latin typeface="Century Gothic" panose="020B0502020202020204" pitchFamily="34" charset="0"/>
              </a:rPr>
              <a:t> Se podrán recoger de 07:00 a 08:00.</a:t>
            </a:r>
          </a:p>
          <a:p>
            <a:pPr indent="0" eaLnBrk="1" hangingPunct="1">
              <a:buFontTx/>
              <a:buNone/>
            </a:pPr>
            <a:endParaRPr lang="es-ES" altLang="en-US" sz="2400" dirty="0">
              <a:latin typeface="Century Gothic" panose="020B0502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es-ES" altLang="en-US" sz="2400" dirty="0">
                <a:latin typeface="Century Gothic" panose="020B0502020202020204" pitchFamily="34" charset="0"/>
              </a:rPr>
              <a:t> Apertura de área de transición (control de material) </a:t>
            </a:r>
          </a:p>
          <a:p>
            <a:pPr eaLnBrk="1" hangingPunct="1">
              <a:buFontTx/>
              <a:buChar char="-"/>
            </a:pPr>
            <a:endParaRPr lang="es-ES" altLang="en-US" sz="2400" dirty="0">
              <a:latin typeface="Century Gothic" panose="020B0502020202020204" pitchFamily="34" charset="0"/>
            </a:endParaRPr>
          </a:p>
          <a:p>
            <a:pPr indent="0" eaLnBrk="1" hangingPunct="1">
              <a:buFontTx/>
              <a:buNone/>
            </a:pPr>
            <a:r>
              <a:rPr lang="es-ES" altLang="en-US" sz="2400" dirty="0">
                <a:latin typeface="Century Gothic" panose="020B0502020202020204" pitchFamily="34" charset="0"/>
              </a:rPr>
              <a:t>MASCULINO de 07:15 a 08:00 (opcional femenino)</a:t>
            </a:r>
          </a:p>
          <a:p>
            <a:pPr indent="0" eaLnBrk="1" hangingPunct="1">
              <a:buFontTx/>
              <a:buNone/>
            </a:pPr>
            <a:r>
              <a:rPr lang="es-ES" altLang="en-US" sz="2400" dirty="0">
                <a:latin typeface="Century Gothic" panose="020B0502020202020204" pitchFamily="34" charset="0"/>
              </a:rPr>
              <a:t>FEMENINO de 09:00 a 09:45</a:t>
            </a:r>
          </a:p>
          <a:p>
            <a:pPr indent="0" eaLnBrk="1" hangingPunct="1">
              <a:buFontTx/>
              <a:buNone/>
            </a:pPr>
            <a:endParaRPr lang="es-ES" altLang="en-US" sz="2400" dirty="0">
              <a:latin typeface="Century Gothic" panose="020B0502020202020204" pitchFamily="34" charset="0"/>
            </a:endParaRPr>
          </a:p>
          <a:p>
            <a:pPr eaLnBrk="1" hangingPunct="1"/>
            <a:endParaRPr lang="es-ES" altLang="en-US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</TotalTime>
  <Words>363</Words>
  <Application>Microsoft Office PowerPoint</Application>
  <PresentationFormat>Panorámica</PresentationFormat>
  <Paragraphs>89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Century Gothic</vt:lpstr>
      <vt:lpstr>Hiragino Maru Gothic Pro</vt:lpstr>
      <vt:lpstr>Times New Roman</vt:lpstr>
      <vt:lpstr>Wingdings 3</vt:lpstr>
      <vt:lpstr>Sector</vt:lpstr>
      <vt:lpstr>Presentación de PowerPoint</vt:lpstr>
      <vt:lpstr>Presentación de PowerPoint</vt:lpstr>
      <vt:lpstr>CATEGORIAS</vt:lpstr>
      <vt:lpstr>HORARIOS SEMIFINALES (SEGÚN PARTICIPACIÓN PODRÁN SUFRIR MODIFICACIONES)</vt:lpstr>
      <vt:lpstr>HORARIOS FINALES (SEGÚN PARTICIPACIÓN PODRÁN SUFRIR MODIFICACIONES)</vt:lpstr>
      <vt:lpstr>CLASIFICACIÓN FINALES (SEGÚN PARTICIPACIÓN PODRÁN SUFRIR MODIFICACIONES EN NÚMERO DE PARTICIPANTES)</vt:lpstr>
      <vt:lpstr>CLASIFICACIÓN FINALES (SEGÚN PARTICIPACIÓN PODRÁN SUFRIR MODIFICACIONES EN NÚMERO DE PARTICIPANTES)</vt:lpstr>
      <vt:lpstr>Presentación de PowerPoint</vt:lpstr>
      <vt:lpstr>Presentación de PowerPoint</vt:lpstr>
      <vt:lpstr>NATACIÓN Y ÁREA DE TRANSICIÓN</vt:lpstr>
      <vt:lpstr>Presentación de PowerPoint</vt:lpstr>
      <vt:lpstr>SEgmento CICLISMO y T2 </vt:lpstr>
      <vt:lpstr>SECTOR CICLISMO y T2</vt:lpstr>
      <vt:lpstr>SEgmento carrera a pie </vt:lpstr>
      <vt:lpstr>Segmento carrera a pie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ejemplo</dc:title>
  <dc:creator>ALBERTO</dc:creator>
  <cp:lastModifiedBy>Rufino Tébar (GRUPO EXOJO)</cp:lastModifiedBy>
  <cp:revision>41</cp:revision>
  <cp:lastPrinted>2024-08-26T22:31:38Z</cp:lastPrinted>
  <dcterms:created xsi:type="dcterms:W3CDTF">2024-08-26T22:31:38Z</dcterms:created>
  <dcterms:modified xsi:type="dcterms:W3CDTF">2026-07-09T16:33:36Z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3082-5.7.3.8096</vt:lpwstr>
  </property>
</Properties>
</file>